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 id="2147483678" r:id="rId5"/>
  </p:sldMasterIdLst>
  <p:notesMasterIdLst>
    <p:notesMasterId r:id="rId87"/>
  </p:notesMasterIdLst>
  <p:handoutMasterIdLst>
    <p:handoutMasterId r:id="rId88"/>
  </p:handoutMasterIdLst>
  <p:sldIdLst>
    <p:sldId id="256" r:id="rId6"/>
    <p:sldId id="272" r:id="rId7"/>
    <p:sldId id="278" r:id="rId8"/>
    <p:sldId id="279" r:id="rId9"/>
    <p:sldId id="280" r:id="rId10"/>
    <p:sldId id="289" r:id="rId11"/>
    <p:sldId id="290" r:id="rId12"/>
    <p:sldId id="284" r:id="rId13"/>
    <p:sldId id="384" r:id="rId14"/>
    <p:sldId id="422" r:id="rId15"/>
    <p:sldId id="285" r:id="rId16"/>
    <p:sldId id="339" r:id="rId17"/>
    <p:sldId id="340" r:id="rId18"/>
    <p:sldId id="341" r:id="rId19"/>
    <p:sldId id="342" r:id="rId20"/>
    <p:sldId id="344" r:id="rId21"/>
    <p:sldId id="345" r:id="rId22"/>
    <p:sldId id="343" r:id="rId23"/>
    <p:sldId id="286" r:id="rId24"/>
    <p:sldId id="348" r:id="rId25"/>
    <p:sldId id="349" r:id="rId26"/>
    <p:sldId id="350" r:id="rId27"/>
    <p:sldId id="351" r:id="rId28"/>
    <p:sldId id="352" r:id="rId29"/>
    <p:sldId id="353" r:id="rId30"/>
    <p:sldId id="354" r:id="rId31"/>
    <p:sldId id="355" r:id="rId32"/>
    <p:sldId id="291" r:id="rId33"/>
    <p:sldId id="357" r:id="rId34"/>
    <p:sldId id="413"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414" r:id="rId51"/>
    <p:sldId id="415" r:id="rId52"/>
    <p:sldId id="416" r:id="rId53"/>
    <p:sldId id="417" r:id="rId54"/>
    <p:sldId id="418" r:id="rId55"/>
    <p:sldId id="419" r:id="rId56"/>
    <p:sldId id="420" r:id="rId57"/>
    <p:sldId id="292" r:id="rId58"/>
    <p:sldId id="385" r:id="rId59"/>
    <p:sldId id="386" r:id="rId60"/>
    <p:sldId id="387" r:id="rId61"/>
    <p:sldId id="388" r:id="rId62"/>
    <p:sldId id="389" r:id="rId63"/>
    <p:sldId id="390" r:id="rId64"/>
    <p:sldId id="391" r:id="rId65"/>
    <p:sldId id="293" r:id="rId66"/>
    <p:sldId id="393" r:id="rId67"/>
    <p:sldId id="394" r:id="rId68"/>
    <p:sldId id="395" r:id="rId69"/>
    <p:sldId id="396" r:id="rId70"/>
    <p:sldId id="412" r:id="rId71"/>
    <p:sldId id="397" r:id="rId72"/>
    <p:sldId id="398" r:id="rId73"/>
    <p:sldId id="399" r:id="rId74"/>
    <p:sldId id="400" r:id="rId75"/>
    <p:sldId id="401" r:id="rId76"/>
    <p:sldId id="402" r:id="rId77"/>
    <p:sldId id="403" r:id="rId78"/>
    <p:sldId id="404" r:id="rId79"/>
    <p:sldId id="405" r:id="rId80"/>
    <p:sldId id="406" r:id="rId81"/>
    <p:sldId id="407" r:id="rId82"/>
    <p:sldId id="408" r:id="rId83"/>
    <p:sldId id="409" r:id="rId84"/>
    <p:sldId id="410" r:id="rId85"/>
    <p:sldId id="411" r:id="rId86"/>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Montserrat ExtraBold" panose="00000900000000000000" pitchFamily="2" charset="0"/>
      <p:bold r:id="rId93"/>
      <p:boldItalic r:id="rId94"/>
    </p:embeddedFont>
    <p:embeddedFont>
      <p:font typeface="Montserrat SemiBold" panose="00000700000000000000" pitchFamily="2" charset="0"/>
      <p:regular r:id="rId95"/>
      <p:bold r:id="rId96"/>
      <p:boldItalic r:id="rId97"/>
    </p:embeddedFont>
    <p:embeddedFont>
      <p:font typeface="Tahoma" panose="020B0604030504040204" pitchFamily="34" charset="0"/>
      <p:regular r:id="rId98"/>
      <p:bold r:id="rId9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20" autoAdjust="0"/>
    <p:restoredTop sz="92801" autoAdjust="0"/>
  </p:normalViewPr>
  <p:slideViewPr>
    <p:cSldViewPr snapToGrid="0" snapToObjects="1" showGuides="1">
      <p:cViewPr varScale="1">
        <p:scale>
          <a:sx n="130" d="100"/>
          <a:sy n="130" d="100"/>
        </p:scale>
        <p:origin x="269" y="91"/>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78" d="100"/>
          <a:sy n="178" d="100"/>
        </p:scale>
        <p:origin x="351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9.fntdata"/><Relationship Id="rId104"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dcbd5312-c975-4b18-b051-fc96884b9fc8" providerId="ADAL" clId="{A41615EA-29D8-425E-9166-6A8AA2D73665}"/>
    <pc:docChg chg="modSld">
      <pc:chgData name="Nathalie Declercq" userId="dcbd5312-c975-4b18-b051-fc96884b9fc8" providerId="ADAL" clId="{A41615EA-29D8-425E-9166-6A8AA2D73665}" dt="2023-09-19T13:56:16.766" v="6" actId="20577"/>
      <pc:docMkLst>
        <pc:docMk/>
      </pc:docMkLst>
      <pc:sldChg chg="addSp modSp mod">
        <pc:chgData name="Nathalie Declercq" userId="dcbd5312-c975-4b18-b051-fc96884b9fc8" providerId="ADAL" clId="{A41615EA-29D8-425E-9166-6A8AA2D73665}" dt="2023-09-19T13:56:16.766" v="6" actId="20577"/>
        <pc:sldMkLst>
          <pc:docMk/>
          <pc:sldMk cId="915807263" sldId="272"/>
        </pc:sldMkLst>
        <pc:spChg chg="add mod">
          <ac:chgData name="Nathalie Declercq" userId="dcbd5312-c975-4b18-b051-fc96884b9fc8" providerId="ADAL" clId="{A41615EA-29D8-425E-9166-6A8AA2D73665}" dt="2023-09-19T13:56:10.996" v="1" actId="1076"/>
          <ac:spMkLst>
            <pc:docMk/>
            <pc:sldMk cId="915807263" sldId="272"/>
            <ac:spMk id="5" creationId="{A4445B2A-96DD-CAE9-93D5-3D16AC4EA915}"/>
          </ac:spMkLst>
        </pc:spChg>
        <pc:spChg chg="mod">
          <ac:chgData name="Nathalie Declercq" userId="dcbd5312-c975-4b18-b051-fc96884b9fc8" providerId="ADAL" clId="{A41615EA-29D8-425E-9166-6A8AA2D73665}" dt="2023-09-19T13:56:16.766" v="6" actId="20577"/>
          <ac:spMkLst>
            <pc:docMk/>
            <pc:sldMk cId="915807263" sldId="272"/>
            <ac:spMk id="22" creationId="{00000000-0000-0000-0000-000000000000}"/>
          </ac:spMkLst>
        </pc:spChg>
      </pc:sldChg>
    </pc:docChg>
  </pc:docChgLst>
  <pc:docChgLst>
    <pc:chgData name="Nathalie Declercq" userId="dcbd5312-c975-4b18-b051-fc96884b9fc8" providerId="ADAL" clId="{1F9B0255-CCF6-49C7-9AE9-0A5CC544FE69}"/>
    <pc:docChg chg="custSel modSld">
      <pc:chgData name="Nathalie Declercq" userId="dcbd5312-c975-4b18-b051-fc96884b9fc8" providerId="ADAL" clId="{1F9B0255-CCF6-49C7-9AE9-0A5CC544FE69}" dt="2022-12-19T12:33:06.917" v="7" actId="14734"/>
      <pc:docMkLst>
        <pc:docMk/>
      </pc:docMkLst>
      <pc:sldChg chg="modSp mod">
        <pc:chgData name="Nathalie Declercq" userId="dcbd5312-c975-4b18-b051-fc96884b9fc8" providerId="ADAL" clId="{1F9B0255-CCF6-49C7-9AE9-0A5CC544FE69}" dt="2022-11-22T12:45:58.650" v="4" actId="6549"/>
        <pc:sldMkLst>
          <pc:docMk/>
          <pc:sldMk cId="915807263" sldId="272"/>
        </pc:sldMkLst>
        <pc:spChg chg="mod">
          <ac:chgData name="Nathalie Declercq" userId="dcbd5312-c975-4b18-b051-fc96884b9fc8" providerId="ADAL" clId="{1F9B0255-CCF6-49C7-9AE9-0A5CC544FE69}" dt="2022-11-22T12:45:58.650" v="4" actId="6549"/>
          <ac:spMkLst>
            <pc:docMk/>
            <pc:sldMk cId="915807263" sldId="272"/>
            <ac:spMk id="2" creationId="{0C0367EA-5A1E-634A-9379-C63AF2F15746}"/>
          </ac:spMkLst>
        </pc:spChg>
        <pc:spChg chg="mod">
          <ac:chgData name="Nathalie Declercq" userId="dcbd5312-c975-4b18-b051-fc96884b9fc8" providerId="ADAL" clId="{1F9B0255-CCF6-49C7-9AE9-0A5CC544FE69}" dt="2022-11-22T12:45:51.738" v="3" actId="20577"/>
          <ac:spMkLst>
            <pc:docMk/>
            <pc:sldMk cId="915807263" sldId="272"/>
            <ac:spMk id="22" creationId="{00000000-0000-0000-0000-000000000000}"/>
          </ac:spMkLst>
        </pc:spChg>
      </pc:sldChg>
      <pc:sldChg chg="modSp mod">
        <pc:chgData name="Nathalie Declercq" userId="dcbd5312-c975-4b18-b051-fc96884b9fc8" providerId="ADAL" clId="{1F9B0255-CCF6-49C7-9AE9-0A5CC544FE69}" dt="2022-12-19T12:33:06.917" v="7" actId="14734"/>
        <pc:sldMkLst>
          <pc:docMk/>
          <pc:sldMk cId="444185542" sldId="404"/>
        </pc:sldMkLst>
        <pc:graphicFrameChg chg="modGraphic">
          <ac:chgData name="Nathalie Declercq" userId="dcbd5312-c975-4b18-b051-fc96884b9fc8" providerId="ADAL" clId="{1F9B0255-CCF6-49C7-9AE9-0A5CC544FE69}" dt="2022-12-19T12:33:06.917" v="7" actId="14734"/>
          <ac:graphicFrameMkLst>
            <pc:docMk/>
            <pc:sldMk cId="444185542" sldId="404"/>
            <ac:graphicFrameMk id="4"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9/19/2023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2E27B-23DA-6144-B50C-F438E2E5F7B7}" type="datetimeFigureOut">
              <a:rPr lang="nl-BE" smtClean="0"/>
              <a:t>19/09/2023</a:t>
            </a:fld>
            <a:endParaRPr lang="nl-BE"/>
          </a:p>
        </p:txBody>
      </p:sp>
      <p:sp>
        <p:nvSpPr>
          <p:cNvPr id="4" name="Tijdelijke aanduiding voor dia-afbeelding 3"/>
          <p:cNvSpPr>
            <a:spLocks noGrp="1" noRot="1" noChangeAspect="1"/>
          </p:cNvSpPr>
          <p:nvPr>
            <p:ph type="sldImg" idx="2"/>
          </p:nvPr>
        </p:nvSpPr>
        <p:spPr>
          <a:xfrm>
            <a:off x="685800" y="458788"/>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003677"/>
            <a:ext cx="5486400" cy="4681536"/>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4A863-A65C-1444-8E34-D1723CE1D379}" type="slidenum">
              <a:rPr lang="nl-BE" smtClean="0"/>
              <a:t>‹nr.›</a:t>
            </a:fld>
            <a:endParaRPr lang="nl-BE"/>
          </a:p>
        </p:txBody>
      </p:sp>
    </p:spTree>
    <p:extLst>
      <p:ext uri="{BB962C8B-B14F-4D97-AF65-F5344CB8AC3E}">
        <p14:creationId xmlns:p14="http://schemas.microsoft.com/office/powerpoint/2010/main" val="154176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si.com/Motherboard/B250M-GAMING-PRO/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a:t>
            </a:fld>
            <a:endParaRPr lang="nl-BE"/>
          </a:p>
        </p:txBody>
      </p:sp>
    </p:spTree>
    <p:extLst>
      <p:ext uri="{BB962C8B-B14F-4D97-AF65-F5344CB8AC3E}">
        <p14:creationId xmlns:p14="http://schemas.microsoft.com/office/powerpoint/2010/main" val="280013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Deze figuur is een foto van het MSI B250 Gaming Pro moederbord (</a:t>
            </a:r>
            <a:r>
              <a:rPr lang="nl-BE" dirty="0">
                <a:hlinkClick r:id="rId3"/>
              </a:rPr>
              <a:t>https://www.msi.com/Motherboard/B250M-GAMING-PRO/Overview</a:t>
            </a:r>
            <a:r>
              <a:rPr lang="nl-BE" dirty="0"/>
              <a:t>).</a:t>
            </a:r>
          </a:p>
          <a:p>
            <a:endParaRPr lang="nl-BE" dirty="0"/>
          </a:p>
          <a:p>
            <a:r>
              <a:rPr lang="nl-BE" dirty="0"/>
              <a:t>De verschillende computeronderdelen worden op een moederbord bevestigd. We hebben alvast de onderdelen vanuit het schema van de vorige slides aangeduid. Op het moederbord worden er baantjes geëtst die de bussen vormen tussen die verschillende onderdelen.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10</a:t>
            </a:fld>
            <a:endParaRPr lang="nl-BE"/>
          </a:p>
        </p:txBody>
      </p:sp>
    </p:spTree>
    <p:extLst>
      <p:ext uri="{BB962C8B-B14F-4D97-AF65-F5344CB8AC3E}">
        <p14:creationId xmlns:p14="http://schemas.microsoft.com/office/powerpoint/2010/main" val="386307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11</a:t>
            </a:fld>
            <a:endParaRPr lang="nl-BE"/>
          </a:p>
        </p:txBody>
      </p:sp>
    </p:spTree>
    <p:extLst>
      <p:ext uri="{BB962C8B-B14F-4D97-AF65-F5344CB8AC3E}">
        <p14:creationId xmlns:p14="http://schemas.microsoft.com/office/powerpoint/2010/main" val="1336233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De ALU of Arithmetic Logic Unit is een onderdeel van de processor (CPU) die bewerkingen (wiskundig, logisch, ...) uitvoert op n-bit operanden.</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8966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en-US"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452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4251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85000" lnSpcReduction="10000"/>
          </a:bodyPr>
          <a:lstStyle/>
          <a:p>
            <a:r>
              <a:rPr lang="en-US" dirty="0"/>
              <a:t>We </a:t>
            </a:r>
            <a:r>
              <a:rPr lang="en-US" dirty="0" err="1"/>
              <a:t>bekijken</a:t>
            </a:r>
            <a:r>
              <a:rPr lang="en-US" dirty="0"/>
              <a:t> </a:t>
            </a:r>
            <a:r>
              <a:rPr lang="en-US" dirty="0" err="1"/>
              <a:t>eerst</a:t>
            </a:r>
            <a:r>
              <a:rPr lang="en-US" dirty="0"/>
              <a:t> even </a:t>
            </a:r>
            <a:r>
              <a:rPr lang="en-US" dirty="0" err="1"/>
              <a:t>een</a:t>
            </a:r>
            <a:r>
              <a:rPr lang="en-US" dirty="0"/>
              <a:t> 1-bit ALU </a:t>
            </a:r>
            <a:r>
              <a:rPr lang="en-US" dirty="0" err="1"/>
              <a:t>waarbij</a:t>
            </a:r>
            <a:r>
              <a:rPr lang="en-US" dirty="0"/>
              <a:t> we </a:t>
            </a:r>
            <a:r>
              <a:rPr lang="en-US" dirty="0" err="1"/>
              <a:t>als</a:t>
            </a:r>
            <a:r>
              <a:rPr lang="en-US" dirty="0"/>
              <a:t> ingang </a:t>
            </a:r>
            <a:r>
              <a:rPr lang="en-US" dirty="0" err="1"/>
              <a:t>signaal</a:t>
            </a:r>
            <a:r>
              <a:rPr lang="en-US" dirty="0"/>
              <a:t> A </a:t>
            </a:r>
            <a:r>
              <a:rPr lang="en-US" dirty="0" err="1"/>
              <a:t>en</a:t>
            </a:r>
            <a:r>
              <a:rPr lang="en-US" dirty="0"/>
              <a:t> B </a:t>
            </a:r>
            <a:r>
              <a:rPr lang="en-US" dirty="0" err="1"/>
              <a:t>hebben</a:t>
            </a:r>
            <a:r>
              <a:rPr lang="en-US" dirty="0"/>
              <a:t>.</a:t>
            </a:r>
          </a:p>
          <a:p>
            <a:endParaRPr lang="en-US" dirty="0"/>
          </a:p>
          <a:p>
            <a:r>
              <a:rPr lang="en-US" dirty="0"/>
              <a:t>Alle </a:t>
            </a:r>
            <a:r>
              <a:rPr lang="en-US" dirty="0" err="1"/>
              <a:t>aanwezige</a:t>
            </a:r>
            <a:r>
              <a:rPr lang="en-US" dirty="0"/>
              <a:t> </a:t>
            </a:r>
            <a:r>
              <a:rPr lang="en-US" dirty="0" err="1"/>
              <a:t>bewerkingen</a:t>
            </a:r>
            <a:r>
              <a:rPr lang="en-US" dirty="0"/>
              <a:t> (in </a:t>
            </a:r>
            <a:r>
              <a:rPr lang="en-US" dirty="0" err="1"/>
              <a:t>dit</a:t>
            </a:r>
            <a:r>
              <a:rPr lang="en-US" dirty="0"/>
              <a:t> </a:t>
            </a:r>
            <a:r>
              <a:rPr lang="en-US" dirty="0" err="1"/>
              <a:t>geval</a:t>
            </a:r>
            <a:r>
              <a:rPr lang="en-US" dirty="0"/>
              <a:t> de </a:t>
            </a:r>
            <a:r>
              <a:rPr lang="en-US" dirty="0" err="1"/>
              <a:t>logische</a:t>
            </a:r>
            <a:r>
              <a:rPr lang="en-US" dirty="0"/>
              <a:t> </a:t>
            </a:r>
            <a:r>
              <a:rPr lang="en-US" dirty="0" err="1"/>
              <a:t>bewerkingen</a:t>
            </a:r>
            <a:r>
              <a:rPr lang="en-US" dirty="0"/>
              <a:t> A EN B, A OF B, NIET B </a:t>
            </a:r>
            <a:r>
              <a:rPr lang="en-US" dirty="0" err="1"/>
              <a:t>en</a:t>
            </a:r>
            <a:r>
              <a:rPr lang="en-US" dirty="0"/>
              <a:t> </a:t>
            </a:r>
            <a:r>
              <a:rPr lang="en-US" dirty="0" err="1"/>
              <a:t>wiskundige</a:t>
            </a:r>
            <a:r>
              <a:rPr lang="en-US" dirty="0"/>
              <a:t> </a:t>
            </a:r>
            <a:r>
              <a:rPr lang="en-US" dirty="0" err="1"/>
              <a:t>binaire</a:t>
            </a:r>
            <a:r>
              <a:rPr lang="en-US" dirty="0"/>
              <a:t> </a:t>
            </a:r>
            <a:r>
              <a:rPr lang="en-US" dirty="0" err="1"/>
              <a:t>optelling</a:t>
            </a:r>
            <a:r>
              <a:rPr lang="en-US" dirty="0"/>
              <a:t>) </a:t>
            </a:r>
            <a:r>
              <a:rPr lang="en-US" dirty="0" err="1"/>
              <a:t>worden</a:t>
            </a:r>
            <a:r>
              <a:rPr lang="en-US" dirty="0"/>
              <a:t> door de ALU </a:t>
            </a:r>
            <a:r>
              <a:rPr lang="en-US" dirty="0" err="1"/>
              <a:t>tegelijk</a:t>
            </a:r>
            <a:r>
              <a:rPr lang="en-US" dirty="0"/>
              <a:t> </a:t>
            </a:r>
            <a:r>
              <a:rPr lang="en-US" dirty="0" err="1"/>
              <a:t>uitgevoerd</a:t>
            </a:r>
            <a:r>
              <a:rPr lang="en-US" dirty="0"/>
              <a:t>. Er is </a:t>
            </a:r>
            <a:r>
              <a:rPr lang="en-US" dirty="0" err="1"/>
              <a:t>slechts</a:t>
            </a:r>
            <a:r>
              <a:rPr lang="en-US" dirty="0"/>
              <a:t> </a:t>
            </a:r>
            <a:r>
              <a:rPr lang="en-US" dirty="0" err="1"/>
              <a:t>één</a:t>
            </a:r>
            <a:r>
              <a:rPr lang="en-US" dirty="0"/>
              <a:t> </a:t>
            </a:r>
            <a:r>
              <a:rPr lang="en-US" dirty="0" err="1"/>
              <a:t>uitgang</a:t>
            </a:r>
            <a:r>
              <a:rPr lang="en-US" dirty="0"/>
              <a:t> O </a:t>
            </a:r>
            <a:r>
              <a:rPr lang="en-US" dirty="0" err="1"/>
              <a:t>dus</a:t>
            </a:r>
            <a:r>
              <a:rPr lang="en-US" dirty="0"/>
              <a:t> </a:t>
            </a:r>
            <a:r>
              <a:rPr lang="en-US" dirty="0" err="1"/>
              <a:t>zal</a:t>
            </a:r>
            <a:r>
              <a:rPr lang="en-US" dirty="0"/>
              <a:t> </a:t>
            </a:r>
            <a:r>
              <a:rPr lang="en-US" dirty="0" err="1"/>
              <a:t>een</a:t>
            </a:r>
            <a:r>
              <a:rPr lang="en-US" dirty="0"/>
              <a:t> </a:t>
            </a:r>
            <a:r>
              <a:rPr lang="en-US" dirty="0" err="1"/>
              <a:t>selectie</a:t>
            </a:r>
            <a:r>
              <a:rPr lang="en-US" dirty="0"/>
              <a:t> </a:t>
            </a:r>
            <a:r>
              <a:rPr lang="en-US" dirty="0" err="1"/>
              <a:t>gemaakt</a:t>
            </a:r>
            <a:r>
              <a:rPr lang="en-US" dirty="0"/>
              <a:t> </a:t>
            </a:r>
            <a:r>
              <a:rPr lang="en-US" dirty="0" err="1"/>
              <a:t>moeten</a:t>
            </a:r>
            <a:r>
              <a:rPr lang="en-US" dirty="0"/>
              <a:t> </a:t>
            </a:r>
            <a:r>
              <a:rPr lang="en-US" dirty="0" err="1"/>
              <a:t>worden</a:t>
            </a:r>
            <a:r>
              <a:rPr lang="en-US" dirty="0"/>
              <a:t> van het </a:t>
            </a:r>
            <a:r>
              <a:rPr lang="en-US" dirty="0" err="1"/>
              <a:t>resultaat</a:t>
            </a:r>
            <a:r>
              <a:rPr lang="en-US" dirty="0"/>
              <a:t> van </a:t>
            </a:r>
            <a:r>
              <a:rPr lang="en-US" dirty="0" err="1"/>
              <a:t>één</a:t>
            </a:r>
            <a:r>
              <a:rPr lang="en-US" dirty="0"/>
              <a:t> </a:t>
            </a:r>
            <a:r>
              <a:rPr lang="en-US" dirty="0" err="1"/>
              <a:t>bewerking</a:t>
            </a:r>
            <a:r>
              <a:rPr lang="en-US" dirty="0"/>
              <a:t>. </a:t>
            </a:r>
            <a:r>
              <a:rPr lang="en-US" dirty="0" err="1"/>
              <a:t>Deze</a:t>
            </a:r>
            <a:r>
              <a:rPr lang="en-US" dirty="0"/>
              <a:t> </a:t>
            </a:r>
            <a:r>
              <a:rPr lang="en-US" dirty="0" err="1"/>
              <a:t>selectie</a:t>
            </a:r>
            <a:r>
              <a:rPr lang="en-US" dirty="0"/>
              <a:t> </a:t>
            </a:r>
            <a:r>
              <a:rPr lang="en-US" dirty="0" err="1"/>
              <a:t>kan</a:t>
            </a:r>
            <a:r>
              <a:rPr lang="en-US" dirty="0"/>
              <a:t> </a:t>
            </a:r>
            <a:r>
              <a:rPr lang="en-US" dirty="0" err="1"/>
              <a:t>gebeuren</a:t>
            </a:r>
            <a:r>
              <a:rPr lang="en-US" dirty="0"/>
              <a:t> op basis van de </a:t>
            </a:r>
            <a:r>
              <a:rPr lang="en-US" dirty="0" err="1"/>
              <a:t>stuurlijnen</a:t>
            </a:r>
            <a:r>
              <a:rPr lang="en-US" dirty="0"/>
              <a:t> F</a:t>
            </a:r>
            <a:r>
              <a:rPr lang="en-US" baseline="-25000" dirty="0"/>
              <a:t>0</a:t>
            </a:r>
            <a:r>
              <a:rPr lang="en-US" dirty="0"/>
              <a:t> </a:t>
            </a:r>
            <a:r>
              <a:rPr lang="en-US" dirty="0" err="1"/>
              <a:t>en</a:t>
            </a:r>
            <a:r>
              <a:rPr lang="en-US" dirty="0"/>
              <a:t> F</a:t>
            </a:r>
            <a:r>
              <a:rPr lang="en-US" baseline="-25000" dirty="0"/>
              <a:t>1</a:t>
            </a:r>
            <a:r>
              <a:rPr lang="en-US" dirty="0"/>
              <a:t> die de ingang </a:t>
            </a:r>
            <a:r>
              <a:rPr lang="en-US" dirty="0" err="1"/>
              <a:t>zijn</a:t>
            </a:r>
            <a:r>
              <a:rPr lang="en-US" dirty="0"/>
              <a:t> van </a:t>
            </a:r>
            <a:r>
              <a:rPr lang="en-US" dirty="0" err="1"/>
              <a:t>een</a:t>
            </a:r>
            <a:r>
              <a:rPr lang="en-US" dirty="0"/>
              <a:t> decoder. </a:t>
            </a:r>
            <a:r>
              <a:rPr lang="en-US" dirty="0" err="1"/>
              <a:t>Bij</a:t>
            </a:r>
            <a:r>
              <a:rPr lang="en-US" dirty="0"/>
              <a:t> </a:t>
            </a:r>
            <a:r>
              <a:rPr lang="en-US" dirty="0" err="1"/>
              <a:t>een</a:t>
            </a:r>
            <a:r>
              <a:rPr lang="en-US" dirty="0"/>
              <a:t> decoder </a:t>
            </a:r>
            <a:r>
              <a:rPr lang="en-US" dirty="0" err="1"/>
              <a:t>wordt</a:t>
            </a:r>
            <a:r>
              <a:rPr lang="en-US" dirty="0"/>
              <a:t> </a:t>
            </a:r>
            <a:r>
              <a:rPr lang="en-US" dirty="0" err="1"/>
              <a:t>één</a:t>
            </a:r>
            <a:r>
              <a:rPr lang="en-US" dirty="0"/>
              <a:t> </a:t>
            </a:r>
            <a:r>
              <a:rPr lang="en-US" dirty="0" err="1"/>
              <a:t>uitgang</a:t>
            </a:r>
            <a:r>
              <a:rPr lang="en-US" dirty="0"/>
              <a:t> </a:t>
            </a:r>
            <a:r>
              <a:rPr lang="en-US" dirty="0" err="1"/>
              <a:t>hoog</a:t>
            </a:r>
            <a:r>
              <a:rPr lang="en-US" dirty="0"/>
              <a:t> die </a:t>
            </a:r>
            <a:r>
              <a:rPr lang="en-US" dirty="0" err="1"/>
              <a:t>als</a:t>
            </a:r>
            <a:r>
              <a:rPr lang="en-US" dirty="0"/>
              <a:t> </a:t>
            </a:r>
            <a:r>
              <a:rPr lang="en-US" dirty="0" err="1"/>
              <a:t>stuurlijn</a:t>
            </a:r>
            <a:r>
              <a:rPr lang="en-US" dirty="0"/>
              <a:t> </a:t>
            </a:r>
            <a:r>
              <a:rPr lang="en-US" dirty="0" err="1"/>
              <a:t>zal</a:t>
            </a:r>
            <a:r>
              <a:rPr lang="en-US" dirty="0"/>
              <a:t> </a:t>
            </a:r>
            <a:r>
              <a:rPr lang="en-US" dirty="0" err="1"/>
              <a:t>dienen</a:t>
            </a:r>
            <a:r>
              <a:rPr lang="en-US" dirty="0"/>
              <a:t> </a:t>
            </a:r>
            <a:r>
              <a:rPr lang="en-US" dirty="0" err="1"/>
              <a:t>voor</a:t>
            </a:r>
            <a:r>
              <a:rPr lang="en-US" dirty="0"/>
              <a:t> de EN-</a:t>
            </a:r>
            <a:r>
              <a:rPr lang="en-US" dirty="0" err="1"/>
              <a:t>doorlaatfilter</a:t>
            </a:r>
            <a:r>
              <a:rPr lang="en-US" dirty="0"/>
              <a:t> </a:t>
            </a:r>
            <a:r>
              <a:rPr lang="en-US" dirty="0" err="1"/>
              <a:t>voor</a:t>
            </a:r>
            <a:r>
              <a:rPr lang="en-US" dirty="0"/>
              <a:t> het </a:t>
            </a:r>
            <a:r>
              <a:rPr lang="en-US" dirty="0" err="1"/>
              <a:t>resultaat</a:t>
            </a:r>
            <a:r>
              <a:rPr lang="en-US" dirty="0"/>
              <a:t> van de </a:t>
            </a:r>
            <a:r>
              <a:rPr lang="en-US" dirty="0" err="1"/>
              <a:t>gewenste</a:t>
            </a:r>
            <a:r>
              <a:rPr lang="en-US" dirty="0"/>
              <a:t> </a:t>
            </a:r>
            <a:r>
              <a:rPr lang="en-US" dirty="0" err="1"/>
              <a:t>bewerking</a:t>
            </a:r>
            <a:r>
              <a:rPr lang="en-US" dirty="0"/>
              <a:t>.</a:t>
            </a:r>
          </a:p>
          <a:p>
            <a:r>
              <a:rPr lang="en-US" dirty="0"/>
              <a:t>Met </a:t>
            </a:r>
            <a:r>
              <a:rPr lang="en-US" dirty="0" err="1"/>
              <a:t>een</a:t>
            </a:r>
            <a:r>
              <a:rPr lang="en-US" dirty="0"/>
              <a:t> OF-</a:t>
            </a:r>
            <a:r>
              <a:rPr lang="en-US" dirty="0" err="1"/>
              <a:t>samensteller</a:t>
            </a:r>
            <a:r>
              <a:rPr lang="en-US" dirty="0"/>
              <a:t> </a:t>
            </a:r>
            <a:r>
              <a:rPr lang="en-US" dirty="0" err="1"/>
              <a:t>kunnen</a:t>
            </a:r>
            <a:r>
              <a:rPr lang="en-US" dirty="0"/>
              <a:t> we het </a:t>
            </a:r>
            <a:r>
              <a:rPr lang="en-US" dirty="0" err="1"/>
              <a:t>geselecteerde</a:t>
            </a:r>
            <a:r>
              <a:rPr lang="en-US" dirty="0"/>
              <a:t> </a:t>
            </a:r>
            <a:r>
              <a:rPr lang="en-US" dirty="0" err="1"/>
              <a:t>resultaat</a:t>
            </a:r>
            <a:r>
              <a:rPr lang="en-US" dirty="0"/>
              <a:t> </a:t>
            </a:r>
            <a:r>
              <a:rPr lang="en-US" dirty="0" err="1"/>
              <a:t>naar</a:t>
            </a:r>
            <a:r>
              <a:rPr lang="en-US" dirty="0"/>
              <a:t> de </a:t>
            </a:r>
            <a:r>
              <a:rPr lang="en-US" dirty="0" err="1"/>
              <a:t>uitgang</a:t>
            </a:r>
            <a:r>
              <a:rPr lang="en-US" dirty="0"/>
              <a:t> van de ALU (O) </a:t>
            </a:r>
            <a:r>
              <a:rPr lang="en-US" dirty="0" err="1"/>
              <a:t>sturen</a:t>
            </a:r>
            <a:r>
              <a:rPr lang="en-US" dirty="0"/>
              <a:t>.</a:t>
            </a:r>
          </a:p>
          <a:p>
            <a:endParaRPr lang="en-US" dirty="0"/>
          </a:p>
          <a:p>
            <a:r>
              <a:rPr lang="en-US" dirty="0" err="1"/>
              <a:t>Verder</a:t>
            </a:r>
            <a:r>
              <a:rPr lang="en-US" dirty="0"/>
              <a:t> </a:t>
            </a:r>
            <a:r>
              <a:rPr lang="en-US" dirty="0" err="1"/>
              <a:t>zijn</a:t>
            </a:r>
            <a:r>
              <a:rPr lang="en-US" dirty="0"/>
              <a:t> er </a:t>
            </a:r>
            <a:r>
              <a:rPr lang="en-US" dirty="0" err="1"/>
              <a:t>nog</a:t>
            </a:r>
            <a:r>
              <a:rPr lang="en-US" dirty="0"/>
              <a:t> </a:t>
            </a:r>
            <a:r>
              <a:rPr lang="en-US" dirty="0" err="1"/>
              <a:t>volgende</a:t>
            </a:r>
            <a:r>
              <a:rPr lang="en-US" dirty="0"/>
              <a:t> </a:t>
            </a:r>
            <a:r>
              <a:rPr lang="en-US" dirty="0" err="1"/>
              <a:t>stuurlijnen</a:t>
            </a:r>
            <a:r>
              <a:rPr lang="en-US" dirty="0"/>
              <a:t>:</a:t>
            </a:r>
          </a:p>
          <a:p>
            <a:pPr marL="171450" indent="-171450">
              <a:buFont typeface="Arial" panose="020B0604020202020204" pitchFamily="34" charset="0"/>
              <a:buChar char="•"/>
            </a:pPr>
            <a:r>
              <a:rPr lang="en-US" b="1" dirty="0"/>
              <a:t>INVA</a:t>
            </a:r>
            <a:r>
              <a:rPr lang="en-US" dirty="0"/>
              <a:t>: inverse van A, we </a:t>
            </a:r>
            <a:r>
              <a:rPr lang="en-US" dirty="0" err="1"/>
              <a:t>zien</a:t>
            </a:r>
            <a:r>
              <a:rPr lang="en-US" dirty="0"/>
              <a:t> </a:t>
            </a:r>
            <a:r>
              <a:rPr lang="en-US" dirty="0" err="1"/>
              <a:t>een</a:t>
            </a:r>
            <a:r>
              <a:rPr lang="en-US" dirty="0"/>
              <a:t> </a:t>
            </a:r>
            <a:r>
              <a:rPr lang="en-US" dirty="0" err="1"/>
              <a:t>exclusieve</a:t>
            </a:r>
            <a:r>
              <a:rPr lang="en-US" dirty="0"/>
              <a:t> OF </a:t>
            </a:r>
            <a:r>
              <a:rPr lang="en-US" dirty="0" err="1"/>
              <a:t>bij</a:t>
            </a:r>
            <a:r>
              <a:rPr lang="en-US" dirty="0"/>
              <a:t> </a:t>
            </a:r>
            <a:r>
              <a:rPr lang="en-US" dirty="0" err="1"/>
              <a:t>deze</a:t>
            </a:r>
            <a:r>
              <a:rPr lang="en-US" dirty="0"/>
              <a:t> </a:t>
            </a:r>
            <a:r>
              <a:rPr lang="en-US" dirty="0" err="1"/>
              <a:t>stuurlijn</a:t>
            </a:r>
            <a:r>
              <a:rPr lang="en-US" dirty="0"/>
              <a:t> die </a:t>
            </a:r>
            <a:r>
              <a:rPr lang="en-US" dirty="0" err="1"/>
              <a:t>als</a:t>
            </a:r>
            <a:r>
              <a:rPr lang="en-US" dirty="0"/>
              <a:t> </a:t>
            </a:r>
            <a:r>
              <a:rPr lang="en-US" dirty="0" err="1"/>
              <a:t>flexibele</a:t>
            </a:r>
            <a:r>
              <a:rPr lang="en-US" dirty="0"/>
              <a:t> invertor </a:t>
            </a:r>
            <a:r>
              <a:rPr lang="en-US" dirty="0" err="1"/>
              <a:t>zal</a:t>
            </a:r>
            <a:r>
              <a:rPr lang="en-US" dirty="0"/>
              <a:t> </a:t>
            </a:r>
            <a:r>
              <a:rPr lang="en-US" dirty="0" err="1"/>
              <a:t>werken</a:t>
            </a:r>
            <a:endParaRPr lang="en-US" dirty="0"/>
          </a:p>
          <a:p>
            <a:pPr marL="171450" indent="-171450">
              <a:buFont typeface="Arial" panose="020B0604020202020204" pitchFamily="34" charset="0"/>
              <a:buChar char="•"/>
            </a:pPr>
            <a:r>
              <a:rPr lang="en-US" b="1" dirty="0"/>
              <a:t>ENA</a:t>
            </a:r>
            <a:r>
              <a:rPr lang="en-US" dirty="0"/>
              <a:t>: </a:t>
            </a:r>
            <a:r>
              <a:rPr lang="en-US" dirty="0" err="1"/>
              <a:t>laat</a:t>
            </a:r>
            <a:r>
              <a:rPr lang="en-US" dirty="0"/>
              <a:t> </a:t>
            </a:r>
            <a:r>
              <a:rPr lang="en-US" dirty="0" err="1"/>
              <a:t>signaal</a:t>
            </a:r>
            <a:r>
              <a:rPr lang="en-US" dirty="0"/>
              <a:t> A toe tot de ALU of </a:t>
            </a:r>
            <a:r>
              <a:rPr lang="en-US" dirty="0" err="1"/>
              <a:t>niet</a:t>
            </a:r>
            <a:r>
              <a:rPr lang="en-US" dirty="0"/>
              <a:t>, we </a:t>
            </a:r>
            <a:r>
              <a:rPr lang="en-US" dirty="0" err="1"/>
              <a:t>zien</a:t>
            </a:r>
            <a:r>
              <a:rPr lang="en-US" dirty="0"/>
              <a:t> </a:t>
            </a:r>
            <a:r>
              <a:rPr lang="en-US" dirty="0" err="1"/>
              <a:t>hier</a:t>
            </a:r>
            <a:r>
              <a:rPr lang="en-US" dirty="0"/>
              <a:t> </a:t>
            </a:r>
            <a:r>
              <a:rPr lang="en-US" dirty="0" err="1"/>
              <a:t>een</a:t>
            </a:r>
            <a:r>
              <a:rPr lang="en-US" dirty="0"/>
              <a:t> EN-</a:t>
            </a:r>
            <a:r>
              <a:rPr lang="en-US" dirty="0" err="1"/>
              <a:t>doorlaatfilter</a:t>
            </a:r>
            <a:r>
              <a:rPr lang="en-US" dirty="0"/>
              <a:t> </a:t>
            </a:r>
            <a:r>
              <a:rPr lang="en-US" dirty="0" err="1"/>
              <a:t>waarbij</a:t>
            </a:r>
            <a:r>
              <a:rPr lang="en-US" dirty="0"/>
              <a:t> ENA de </a:t>
            </a:r>
            <a:r>
              <a:rPr lang="en-US" dirty="0" err="1"/>
              <a:t>stuurlijn</a:t>
            </a:r>
            <a:r>
              <a:rPr lang="en-US" dirty="0"/>
              <a:t> is </a:t>
            </a:r>
            <a:r>
              <a:rPr lang="en-US" dirty="0" err="1"/>
              <a:t>en</a:t>
            </a:r>
            <a:r>
              <a:rPr lang="en-US" dirty="0"/>
              <a:t> A het </a:t>
            </a:r>
            <a:r>
              <a:rPr lang="en-US" dirty="0" err="1"/>
              <a:t>signaal</a:t>
            </a:r>
            <a:r>
              <a:rPr lang="en-US" dirty="0"/>
              <a:t>.</a:t>
            </a:r>
          </a:p>
          <a:p>
            <a:pPr marL="171450" indent="-171450">
              <a:buFont typeface="Arial" panose="020B0604020202020204" pitchFamily="34" charset="0"/>
              <a:buChar char="•"/>
            </a:pPr>
            <a:r>
              <a:rPr lang="en-US" b="1" dirty="0"/>
              <a:t>ENB</a:t>
            </a:r>
            <a:r>
              <a:rPr lang="en-US" dirty="0"/>
              <a:t>: idem </a:t>
            </a:r>
            <a:r>
              <a:rPr lang="en-US" dirty="0" err="1"/>
              <a:t>als</a:t>
            </a:r>
            <a:r>
              <a:rPr lang="en-US" dirty="0"/>
              <a:t> ENA maar dan </a:t>
            </a:r>
            <a:r>
              <a:rPr lang="en-US" dirty="0" err="1"/>
              <a:t>voor</a:t>
            </a:r>
            <a:r>
              <a:rPr lang="en-US" dirty="0"/>
              <a:t> </a:t>
            </a:r>
            <a:r>
              <a:rPr lang="en-US" dirty="0" err="1"/>
              <a:t>ingangssignaal</a:t>
            </a:r>
            <a:r>
              <a:rPr lang="en-US" dirty="0"/>
              <a:t> B</a:t>
            </a:r>
          </a:p>
          <a:p>
            <a:endParaRPr lang="en-US" dirty="0"/>
          </a:p>
          <a:p>
            <a:r>
              <a:rPr lang="en-US" dirty="0" err="1"/>
              <a:t>Verder</a:t>
            </a:r>
            <a:r>
              <a:rPr lang="en-US" dirty="0"/>
              <a:t> </a:t>
            </a:r>
            <a:r>
              <a:rPr lang="en-US" dirty="0" err="1"/>
              <a:t>zien</a:t>
            </a:r>
            <a:r>
              <a:rPr lang="en-US" dirty="0"/>
              <a:t> we </a:t>
            </a:r>
            <a:r>
              <a:rPr lang="en-US" dirty="0" err="1"/>
              <a:t>Carry</a:t>
            </a:r>
            <a:r>
              <a:rPr lang="en-US" baseline="-25000" dirty="0" err="1"/>
              <a:t>in</a:t>
            </a:r>
            <a:r>
              <a:rPr lang="en-US" dirty="0"/>
              <a:t> </a:t>
            </a:r>
            <a:r>
              <a:rPr lang="en-US" dirty="0" err="1"/>
              <a:t>en</a:t>
            </a:r>
            <a:r>
              <a:rPr lang="en-US" dirty="0"/>
              <a:t> </a:t>
            </a:r>
            <a:r>
              <a:rPr lang="en-US" dirty="0" err="1"/>
              <a:t>Carry</a:t>
            </a:r>
            <a:r>
              <a:rPr lang="en-US" baseline="-25000" dirty="0" err="1"/>
              <a:t>uit</a:t>
            </a:r>
            <a:r>
              <a:rPr lang="en-US" dirty="0"/>
              <a:t> die </a:t>
            </a:r>
            <a:r>
              <a:rPr lang="en-US" dirty="0" err="1"/>
              <a:t>zorgen</a:t>
            </a:r>
            <a:r>
              <a:rPr lang="en-US" dirty="0"/>
              <a:t> </a:t>
            </a:r>
            <a:r>
              <a:rPr lang="en-US" dirty="0" err="1"/>
              <a:t>voor</a:t>
            </a:r>
            <a:r>
              <a:rPr lang="en-US" dirty="0"/>
              <a:t> de </a:t>
            </a:r>
            <a:r>
              <a:rPr lang="en-US" dirty="0" err="1"/>
              <a:t>overdrachtsbits</a:t>
            </a:r>
            <a:r>
              <a:rPr lang="en-US" dirty="0"/>
              <a:t> van </a:t>
            </a:r>
            <a:r>
              <a:rPr lang="en-US" dirty="0" err="1"/>
              <a:t>een</a:t>
            </a:r>
            <a:r>
              <a:rPr lang="en-US" dirty="0"/>
              <a:t> </a:t>
            </a:r>
            <a:r>
              <a:rPr lang="en-US" dirty="0" err="1"/>
              <a:t>lagere</a:t>
            </a:r>
            <a:r>
              <a:rPr lang="en-US" dirty="0"/>
              <a:t> rang of </a:t>
            </a:r>
            <a:r>
              <a:rPr lang="en-US" dirty="0" err="1"/>
              <a:t>naar</a:t>
            </a:r>
            <a:r>
              <a:rPr lang="en-US" dirty="0"/>
              <a:t> </a:t>
            </a:r>
            <a:r>
              <a:rPr lang="en-US" dirty="0" err="1"/>
              <a:t>een</a:t>
            </a:r>
            <a:endParaRPr lang="en-US" dirty="0"/>
          </a:p>
          <a:p>
            <a:r>
              <a:rPr lang="en-US" dirty="0" err="1"/>
              <a:t>hogere</a:t>
            </a:r>
            <a:r>
              <a:rPr lang="en-US" dirty="0"/>
              <a:t> rang </a:t>
            </a:r>
            <a:r>
              <a:rPr lang="en-US" dirty="0" err="1"/>
              <a:t>bij</a:t>
            </a:r>
            <a:r>
              <a:rPr lang="en-US" dirty="0"/>
              <a:t> </a:t>
            </a:r>
            <a:r>
              <a:rPr lang="en-US" dirty="0" err="1"/>
              <a:t>bijvoorbeeld</a:t>
            </a:r>
            <a:r>
              <a:rPr lang="en-US" dirty="0"/>
              <a:t> </a:t>
            </a:r>
            <a:r>
              <a:rPr lang="en-US" dirty="0" err="1"/>
              <a:t>een</a:t>
            </a:r>
            <a:r>
              <a:rPr lang="en-US" dirty="0"/>
              <a:t> </a:t>
            </a:r>
            <a:r>
              <a:rPr lang="en-US" dirty="0" err="1"/>
              <a:t>optelling</a:t>
            </a:r>
            <a:r>
              <a:rPr lang="en-US" dirty="0"/>
              <a:t>.</a:t>
            </a:r>
          </a:p>
          <a:p>
            <a:endParaRPr lang="en-US" dirty="0"/>
          </a:p>
          <a:p>
            <a:r>
              <a:rPr lang="en-US" dirty="0" err="1"/>
              <a:t>Voor</a:t>
            </a:r>
            <a:r>
              <a:rPr lang="en-US" dirty="0"/>
              <a:t> A, B </a:t>
            </a:r>
            <a:r>
              <a:rPr lang="en-US" dirty="0" err="1"/>
              <a:t>ingangen</a:t>
            </a:r>
            <a:r>
              <a:rPr lang="en-US" dirty="0"/>
              <a:t> </a:t>
            </a:r>
            <a:r>
              <a:rPr lang="en-US" dirty="0" err="1"/>
              <a:t>en</a:t>
            </a:r>
            <a:r>
              <a:rPr lang="en-US" dirty="0"/>
              <a:t> O </a:t>
            </a:r>
            <a:r>
              <a:rPr lang="en-US" dirty="0" err="1"/>
              <a:t>uitgang</a:t>
            </a:r>
            <a:r>
              <a:rPr lang="en-US" dirty="0"/>
              <a:t> van n-bit </a:t>
            </a:r>
            <a:r>
              <a:rPr lang="en-US" dirty="0" err="1"/>
              <a:t>plaatsen</a:t>
            </a:r>
            <a:r>
              <a:rPr lang="en-US" dirty="0"/>
              <a:t> we nu </a:t>
            </a:r>
            <a:r>
              <a:rPr lang="en-US" dirty="0" err="1"/>
              <a:t>meerdere</a:t>
            </a:r>
            <a:r>
              <a:rPr lang="en-US" dirty="0"/>
              <a:t> 1-bit ALU's </a:t>
            </a:r>
            <a:r>
              <a:rPr lang="en-US" dirty="0" err="1"/>
              <a:t>na</a:t>
            </a:r>
            <a:r>
              <a:rPr lang="en-US" dirty="0"/>
              <a:t> </a:t>
            </a:r>
            <a:r>
              <a:rPr lang="en-US" dirty="0" err="1"/>
              <a:t>elkaar</a:t>
            </a:r>
            <a:r>
              <a:rPr lang="en-US" dirty="0"/>
              <a:t> (</a:t>
            </a:r>
            <a:r>
              <a:rPr lang="en-US" dirty="0" err="1"/>
              <a:t>zie</a:t>
            </a:r>
            <a:r>
              <a:rPr lang="en-US" dirty="0"/>
              <a:t> </a:t>
            </a:r>
            <a:r>
              <a:rPr lang="en-US" dirty="0" err="1"/>
              <a:t>voorbeeld</a:t>
            </a:r>
            <a:r>
              <a:rPr lang="en-US" dirty="0"/>
              <a:t> van 8-bit ALU).</a:t>
            </a:r>
          </a:p>
          <a:p>
            <a:endParaRPr lang="en-US" dirty="0"/>
          </a:p>
          <a:p>
            <a:r>
              <a:rPr lang="en-US" dirty="0"/>
              <a:t>Het is </a:t>
            </a:r>
            <a:r>
              <a:rPr lang="en-US" dirty="0" err="1"/>
              <a:t>niet</a:t>
            </a:r>
            <a:r>
              <a:rPr lang="en-US" dirty="0"/>
              <a:t> </a:t>
            </a:r>
            <a:r>
              <a:rPr lang="en-US" dirty="0" err="1"/>
              <a:t>moeilijk</a:t>
            </a:r>
            <a:r>
              <a:rPr lang="en-US" dirty="0"/>
              <a:t> om </a:t>
            </a:r>
            <a:r>
              <a:rPr lang="en-US" dirty="0" err="1"/>
              <a:t>te</a:t>
            </a:r>
            <a:r>
              <a:rPr lang="en-US" dirty="0"/>
              <a:t> </a:t>
            </a:r>
            <a:r>
              <a:rPr lang="en-US" dirty="0" err="1"/>
              <a:t>begrijpen</a:t>
            </a:r>
            <a:r>
              <a:rPr lang="en-US" dirty="0"/>
              <a:t> </a:t>
            </a:r>
            <a:r>
              <a:rPr lang="en-US" dirty="0" err="1"/>
              <a:t>dat</a:t>
            </a:r>
            <a:r>
              <a:rPr lang="en-US" dirty="0"/>
              <a:t> de 8 bits van A </a:t>
            </a:r>
            <a:r>
              <a:rPr lang="en-US" dirty="0" err="1"/>
              <a:t>en</a:t>
            </a:r>
            <a:r>
              <a:rPr lang="en-US" dirty="0"/>
              <a:t> B </a:t>
            </a:r>
            <a:r>
              <a:rPr lang="en-US" dirty="0" err="1"/>
              <a:t>afzonderlijk</a:t>
            </a:r>
            <a:r>
              <a:rPr lang="en-US" dirty="0"/>
              <a:t> </a:t>
            </a:r>
            <a:r>
              <a:rPr lang="en-US" dirty="0" err="1"/>
              <a:t>toekomen</a:t>
            </a:r>
            <a:r>
              <a:rPr lang="en-US" dirty="0"/>
              <a:t> op de </a:t>
            </a:r>
            <a:r>
              <a:rPr lang="en-US" dirty="0" err="1"/>
              <a:t>verschillende</a:t>
            </a:r>
            <a:endParaRPr lang="en-US" dirty="0"/>
          </a:p>
          <a:p>
            <a:r>
              <a:rPr lang="en-US" dirty="0"/>
              <a:t>ALU's </a:t>
            </a:r>
            <a:r>
              <a:rPr lang="en-US" dirty="0" err="1"/>
              <a:t>en</a:t>
            </a:r>
            <a:r>
              <a:rPr lang="en-US" dirty="0"/>
              <a:t> </a:t>
            </a:r>
            <a:r>
              <a:rPr lang="en-US" dirty="0" err="1"/>
              <a:t>dat</a:t>
            </a:r>
            <a:r>
              <a:rPr lang="en-US" dirty="0"/>
              <a:t> </a:t>
            </a:r>
            <a:r>
              <a:rPr lang="en-US" dirty="0" err="1"/>
              <a:t>elke</a:t>
            </a:r>
            <a:r>
              <a:rPr lang="en-US" dirty="0"/>
              <a:t> ALU </a:t>
            </a:r>
            <a:r>
              <a:rPr lang="en-US" dirty="0" err="1"/>
              <a:t>een</a:t>
            </a:r>
            <a:r>
              <a:rPr lang="en-US" dirty="0"/>
              <a:t> </a:t>
            </a:r>
            <a:r>
              <a:rPr lang="en-US" dirty="0" err="1"/>
              <a:t>uitgangsbit</a:t>
            </a:r>
            <a:r>
              <a:rPr lang="en-US" dirty="0"/>
              <a:t> </a:t>
            </a:r>
            <a:r>
              <a:rPr lang="en-US" dirty="0" err="1"/>
              <a:t>heeft</a:t>
            </a:r>
            <a:r>
              <a:rPr lang="en-US" dirty="0"/>
              <a:t> met het </a:t>
            </a:r>
            <a:r>
              <a:rPr lang="en-US" dirty="0" err="1"/>
              <a:t>gevraagde</a:t>
            </a:r>
            <a:r>
              <a:rPr lang="en-US" dirty="0"/>
              <a:t> </a:t>
            </a:r>
            <a:r>
              <a:rPr lang="en-US" dirty="0" err="1"/>
              <a:t>resultaat</a:t>
            </a:r>
            <a:r>
              <a:rPr lang="en-US" dirty="0"/>
              <a:t>. Elke ALU </a:t>
            </a:r>
            <a:r>
              <a:rPr lang="en-US" dirty="0" err="1"/>
              <a:t>moet</a:t>
            </a:r>
            <a:r>
              <a:rPr lang="en-US" dirty="0"/>
              <a:t> </a:t>
            </a:r>
            <a:r>
              <a:rPr lang="en-US" dirty="0" err="1"/>
              <a:t>dezelfde</a:t>
            </a:r>
            <a:endParaRPr lang="en-US" dirty="0"/>
          </a:p>
          <a:p>
            <a:r>
              <a:rPr lang="en-US" dirty="0" err="1"/>
              <a:t>bewerking</a:t>
            </a:r>
            <a:r>
              <a:rPr lang="en-US" dirty="0"/>
              <a:t> </a:t>
            </a:r>
            <a:r>
              <a:rPr lang="en-US" dirty="0" err="1"/>
              <a:t>naar</a:t>
            </a:r>
            <a:r>
              <a:rPr lang="en-US" dirty="0"/>
              <a:t> de </a:t>
            </a:r>
            <a:r>
              <a:rPr lang="en-US" dirty="0" err="1"/>
              <a:t>uitgang</a:t>
            </a:r>
            <a:r>
              <a:rPr lang="en-US" dirty="0"/>
              <a:t> </a:t>
            </a:r>
            <a:r>
              <a:rPr lang="en-US" dirty="0" err="1"/>
              <a:t>brengen</a:t>
            </a:r>
            <a:r>
              <a:rPr lang="en-US" dirty="0"/>
              <a:t> </a:t>
            </a:r>
            <a:r>
              <a:rPr lang="en-US" dirty="0" err="1"/>
              <a:t>dus</a:t>
            </a:r>
            <a:r>
              <a:rPr lang="en-US" dirty="0"/>
              <a:t> de </a:t>
            </a:r>
            <a:r>
              <a:rPr lang="en-US" dirty="0" err="1"/>
              <a:t>stuurlijnen</a:t>
            </a:r>
            <a:r>
              <a:rPr lang="en-US" dirty="0"/>
              <a:t> F</a:t>
            </a:r>
            <a:r>
              <a:rPr lang="en-US" baseline="-25000" dirty="0"/>
              <a:t>0</a:t>
            </a:r>
            <a:r>
              <a:rPr lang="en-US" dirty="0"/>
              <a:t> </a:t>
            </a:r>
            <a:r>
              <a:rPr lang="en-US" dirty="0" err="1"/>
              <a:t>en</a:t>
            </a:r>
            <a:r>
              <a:rPr lang="en-US" dirty="0"/>
              <a:t> F</a:t>
            </a:r>
            <a:r>
              <a:rPr lang="en-US" baseline="-25000" dirty="0"/>
              <a:t>1</a:t>
            </a:r>
            <a:r>
              <a:rPr lang="en-US" dirty="0"/>
              <a:t> </a:t>
            </a:r>
            <a:r>
              <a:rPr lang="en-US" dirty="0" err="1"/>
              <a:t>worden</a:t>
            </a:r>
            <a:r>
              <a:rPr lang="en-US" dirty="0"/>
              <a:t>, </a:t>
            </a:r>
            <a:r>
              <a:rPr lang="en-US" dirty="0" err="1"/>
              <a:t>evenals</a:t>
            </a:r>
            <a:r>
              <a:rPr lang="en-US" dirty="0"/>
              <a:t> de </a:t>
            </a:r>
            <a:r>
              <a:rPr lang="en-US" dirty="0" err="1"/>
              <a:t>andere</a:t>
            </a:r>
            <a:r>
              <a:rPr lang="en-US" dirty="0"/>
              <a:t> </a:t>
            </a:r>
            <a:r>
              <a:rPr lang="en-US" dirty="0" err="1"/>
              <a:t>stuurlijnen</a:t>
            </a:r>
            <a:r>
              <a:rPr lang="en-US" dirty="0"/>
              <a:t>,</a:t>
            </a:r>
          </a:p>
          <a:p>
            <a:r>
              <a:rPr lang="en-US" dirty="0" err="1"/>
              <a:t>naar</a:t>
            </a:r>
            <a:r>
              <a:rPr lang="en-US" dirty="0"/>
              <a:t> </a:t>
            </a:r>
            <a:r>
              <a:rPr lang="en-US" dirty="0" err="1"/>
              <a:t>elke</a:t>
            </a:r>
            <a:r>
              <a:rPr lang="en-US" dirty="0"/>
              <a:t> ALU </a:t>
            </a:r>
            <a:r>
              <a:rPr lang="en-US" dirty="0" err="1"/>
              <a:t>doorgelust</a:t>
            </a:r>
            <a:r>
              <a:rPr lang="en-US" dirty="0"/>
              <a:t>. De </a:t>
            </a:r>
            <a:r>
              <a:rPr lang="en-US" dirty="0" err="1"/>
              <a:t>Carry</a:t>
            </a:r>
            <a:r>
              <a:rPr lang="en-US" baseline="-25000" dirty="0" err="1"/>
              <a:t>uit</a:t>
            </a:r>
            <a:r>
              <a:rPr lang="en-US" dirty="0"/>
              <a:t> van ALU van </a:t>
            </a:r>
            <a:r>
              <a:rPr lang="en-US" dirty="0" err="1"/>
              <a:t>lagere</a:t>
            </a:r>
            <a:r>
              <a:rPr lang="en-US" dirty="0"/>
              <a:t> rang </a:t>
            </a:r>
            <a:r>
              <a:rPr lang="en-US" dirty="0" err="1"/>
              <a:t>wordt</a:t>
            </a:r>
            <a:r>
              <a:rPr lang="en-US" dirty="0"/>
              <a:t> </a:t>
            </a:r>
            <a:r>
              <a:rPr lang="en-US" dirty="0" err="1"/>
              <a:t>verbonden</a:t>
            </a:r>
            <a:r>
              <a:rPr lang="en-US" dirty="0"/>
              <a:t> met de </a:t>
            </a:r>
            <a:r>
              <a:rPr lang="en-US" dirty="0" err="1"/>
              <a:t>Carry</a:t>
            </a:r>
            <a:r>
              <a:rPr lang="en-US" baseline="-25000" dirty="0" err="1"/>
              <a:t>in</a:t>
            </a:r>
            <a:r>
              <a:rPr lang="en-US" dirty="0"/>
              <a:t> van de</a:t>
            </a:r>
          </a:p>
          <a:p>
            <a:r>
              <a:rPr lang="en-US" dirty="0"/>
              <a:t>ALU </a:t>
            </a:r>
            <a:r>
              <a:rPr lang="en-US" dirty="0" err="1"/>
              <a:t>voor</a:t>
            </a:r>
            <a:r>
              <a:rPr lang="en-US" dirty="0"/>
              <a:t> de </a:t>
            </a:r>
            <a:r>
              <a:rPr lang="en-US" dirty="0" err="1"/>
              <a:t>hogere</a:t>
            </a:r>
            <a:r>
              <a:rPr lang="en-US" dirty="0"/>
              <a:t> rang. Tot slot </a:t>
            </a:r>
            <a:r>
              <a:rPr lang="en-US" dirty="0" err="1"/>
              <a:t>noemen</a:t>
            </a:r>
            <a:r>
              <a:rPr lang="en-US" dirty="0"/>
              <a:t> we de </a:t>
            </a:r>
            <a:r>
              <a:rPr lang="en-US" dirty="0" err="1"/>
              <a:t>Carry</a:t>
            </a:r>
            <a:r>
              <a:rPr lang="en-US" baseline="-25000" dirty="0" err="1"/>
              <a:t>in</a:t>
            </a:r>
            <a:r>
              <a:rPr lang="en-US" dirty="0"/>
              <a:t> van de </a:t>
            </a:r>
            <a:r>
              <a:rPr lang="en-US" dirty="0" err="1"/>
              <a:t>laagste</a:t>
            </a:r>
            <a:r>
              <a:rPr lang="en-US" dirty="0"/>
              <a:t> rang (</a:t>
            </a:r>
            <a:r>
              <a:rPr lang="en-US" dirty="0" err="1"/>
              <a:t>meest</a:t>
            </a:r>
            <a:r>
              <a:rPr lang="en-US" dirty="0"/>
              <a:t> </a:t>
            </a:r>
            <a:r>
              <a:rPr lang="en-US" dirty="0" err="1"/>
              <a:t>rechts</a:t>
            </a:r>
            <a:r>
              <a:rPr lang="en-US" dirty="0"/>
              <a:t>) </a:t>
            </a:r>
            <a:r>
              <a:rPr lang="en-US" b="1" dirty="0"/>
              <a:t>INC</a:t>
            </a:r>
          </a:p>
          <a:p>
            <a:r>
              <a:rPr lang="en-US" dirty="0"/>
              <a:t>(increment) </a:t>
            </a:r>
            <a:r>
              <a:rPr lang="en-US" dirty="0" err="1"/>
              <a:t>voor</a:t>
            </a:r>
            <a:r>
              <a:rPr lang="en-US" dirty="0"/>
              <a:t> het </a:t>
            </a:r>
            <a:r>
              <a:rPr lang="en-US" dirty="0" err="1"/>
              <a:t>geval</a:t>
            </a:r>
            <a:r>
              <a:rPr lang="en-US" dirty="0"/>
              <a:t> we </a:t>
            </a:r>
            <a:r>
              <a:rPr lang="en-US" dirty="0" err="1"/>
              <a:t>nog</a:t>
            </a:r>
            <a:r>
              <a:rPr lang="en-US" dirty="0"/>
              <a:t> </a:t>
            </a:r>
            <a:r>
              <a:rPr lang="en-US" dirty="0" err="1"/>
              <a:t>een</a:t>
            </a:r>
            <a:r>
              <a:rPr lang="en-US" dirty="0"/>
              <a:t> 1 in de ALU </a:t>
            </a:r>
            <a:r>
              <a:rPr lang="en-US" dirty="0" err="1"/>
              <a:t>zouden</a:t>
            </a:r>
            <a:r>
              <a:rPr lang="en-US" dirty="0"/>
              <a:t> </a:t>
            </a:r>
            <a:r>
              <a:rPr lang="en-US" dirty="0" err="1"/>
              <a:t>willen</a:t>
            </a:r>
            <a:r>
              <a:rPr lang="en-US" dirty="0"/>
              <a:t> </a:t>
            </a:r>
            <a:r>
              <a:rPr lang="en-US" dirty="0" err="1"/>
              <a:t>brengen</a:t>
            </a:r>
            <a:r>
              <a:rPr lang="en-US" dirty="0"/>
              <a:t> (</a:t>
            </a:r>
            <a:r>
              <a:rPr lang="en-US" dirty="0" err="1"/>
              <a:t>bijvoorbeeld</a:t>
            </a:r>
            <a:r>
              <a:rPr lang="en-US" dirty="0"/>
              <a:t> </a:t>
            </a:r>
            <a:r>
              <a:rPr lang="en-US" dirty="0" err="1"/>
              <a:t>bij</a:t>
            </a:r>
            <a:r>
              <a:rPr lang="en-US" dirty="0"/>
              <a:t> de </a:t>
            </a:r>
            <a:r>
              <a:rPr lang="en-US" dirty="0" err="1"/>
              <a:t>bewerking</a:t>
            </a:r>
            <a:r>
              <a:rPr lang="en-US" dirty="0"/>
              <a:t> om </a:t>
            </a:r>
            <a:r>
              <a:rPr lang="en-US" dirty="0" err="1"/>
              <a:t>een</a:t>
            </a:r>
            <a:r>
              <a:rPr lang="en-US" dirty="0"/>
              <a:t> 2’s complement </a:t>
            </a:r>
            <a:r>
              <a:rPr lang="en-US" dirty="0" err="1"/>
              <a:t>te</a:t>
            </a:r>
            <a:r>
              <a:rPr lang="en-US" dirty="0"/>
              <a:t> </a:t>
            </a:r>
            <a:r>
              <a:rPr lang="en-US" dirty="0" err="1"/>
              <a:t>berekenen</a:t>
            </a:r>
            <a:r>
              <a:rPr lang="en-US" dirty="0"/>
              <a:t>).</a:t>
            </a:r>
          </a:p>
          <a:p>
            <a:pPr lvl="1"/>
            <a:endParaRPr lang="nl-BE" sz="190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344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lvl="1" defTabSz="865937">
              <a:defRPr/>
            </a:pPr>
            <a:endParaRPr lang="nl-BE" sz="2300"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649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17</a:t>
            </a:fld>
            <a:endParaRPr lang="nl-BE"/>
          </a:p>
        </p:txBody>
      </p:sp>
    </p:spTree>
    <p:extLst>
      <p:ext uri="{BB962C8B-B14F-4D97-AF65-F5344CB8AC3E}">
        <p14:creationId xmlns:p14="http://schemas.microsoft.com/office/powerpoint/2010/main" val="9433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Een overzicht van een aantal zinvolle combinaties van de stuurlijnen en het hiermee bekomen resultaat bij de ALU.</a:t>
            </a:r>
          </a:p>
          <a:p>
            <a:endParaRPr lang="nl-BE" dirty="0"/>
          </a:p>
          <a:p>
            <a:r>
              <a:rPr lang="nl-BE" b="1" u="sng" dirty="0"/>
              <a:t>Merk op</a:t>
            </a:r>
            <a:r>
              <a:rPr lang="nl-BE" dirty="0"/>
              <a:t>: Indien het resultaat -A moet zijn, dan hebt u de eerder besproken extra 1 (INC) in de schakeling nodig. De ALU gebruikt de 2's complement methode voor de voorstelling van negatieve getallen waardoor A geïnverteerd (INVA) moet worden, gevolgd door +1 (INC en selectie opteller door</a:t>
            </a:r>
          </a:p>
          <a:p>
            <a:r>
              <a:rPr lang="nl-BE" dirty="0"/>
              <a:t>F</a:t>
            </a:r>
            <a:r>
              <a:rPr lang="nl-BE" baseline="-25000" dirty="0"/>
              <a:t>0</a:t>
            </a:r>
            <a:r>
              <a:rPr lang="nl-BE" dirty="0"/>
              <a:t> en F</a:t>
            </a:r>
            <a:r>
              <a:rPr lang="nl-BE" baseline="-25000" dirty="0"/>
              <a:t>1</a:t>
            </a:r>
            <a:r>
              <a:rPr lang="nl-BE" dirty="0"/>
              <a:t>).</a:t>
            </a:r>
          </a:p>
          <a:p>
            <a:endParaRPr lang="nl-BE" dirty="0"/>
          </a:p>
          <a:p>
            <a:r>
              <a:rPr lang="nl-BE" dirty="0"/>
              <a:t>Probeer ook de andere combinaties te begrijpen. Dit leer je niet vanbuiten maar probeer je in het schema van de ALU te achterhalen.</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134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Stap voor stap wordt in deze slides het verloop geschetst totdat we als resultaat een D-flipflop bekomen die gebruikt zal worden in registers en RAM geheugen om één of meerdere bits te bewaren.</a:t>
            </a:r>
          </a:p>
          <a:p>
            <a:endParaRPr lang="nl-BE" dirty="0"/>
          </a:p>
          <a:p>
            <a:r>
              <a:rPr lang="nl-BE" dirty="0"/>
              <a:t>Voorafgaand aan de D-flipflop zien we de SR-latch, de geklokte SR-latch en de D-latch verschijnen. Elk hadden ze zo hun problemen waarbij verfijning nodig was. Het eindresultaat na een reeks verfijningen is de D-flipflop.</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19</a:t>
            </a:fld>
            <a:endParaRPr lang="nl-BE"/>
          </a:p>
        </p:txBody>
      </p:sp>
    </p:spTree>
    <p:extLst>
      <p:ext uri="{BB962C8B-B14F-4D97-AF65-F5344CB8AC3E}">
        <p14:creationId xmlns:p14="http://schemas.microsoft.com/office/powerpoint/2010/main" val="336980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a:t>
            </a:fld>
            <a:endParaRPr lang="nl-BE"/>
          </a:p>
        </p:txBody>
      </p:sp>
    </p:spTree>
    <p:extLst>
      <p:ext uri="{BB962C8B-B14F-4D97-AF65-F5344CB8AC3E}">
        <p14:creationId xmlns:p14="http://schemas.microsoft.com/office/powerpoint/2010/main" val="315488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517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22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6693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562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715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4670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4464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 eerste toepassing van de D-flipflop is een register. Een register is een combinatie van meerdere flipflops waarbij één computerwoord (bijvoorbeeld 8 bit) bewaard kan worden.</a:t>
            </a:r>
          </a:p>
          <a:p>
            <a:endParaRPr lang="nl-BE" dirty="0"/>
          </a:p>
          <a:p>
            <a:r>
              <a:rPr lang="nl-BE" dirty="0"/>
              <a:t>Registers bevinden zich in de CPU en worden door de CPU rechtstreeks gemanipuleerd. De lijst van mogelijke registers valt buiten de scope van deze cursus.</a:t>
            </a:r>
          </a:p>
          <a:p>
            <a:endParaRPr lang="nl-BE"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27</a:t>
            </a:fld>
            <a:endParaRPr lang="nl-BE"/>
          </a:p>
        </p:txBody>
      </p:sp>
    </p:spTree>
    <p:extLst>
      <p:ext uri="{BB962C8B-B14F-4D97-AF65-F5344CB8AC3E}">
        <p14:creationId xmlns:p14="http://schemas.microsoft.com/office/powerpoint/2010/main" val="1848034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werking van het RAM geheugen (= werkgeheugen of hoofdgeheugen) staat uitvoerig beschreven in de volgende slides. U vindt er het schema alsook een gedetailleerde beschrijving van alle onderdelen.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28</a:t>
            </a:fld>
            <a:endParaRPr lang="nl-BE"/>
          </a:p>
        </p:txBody>
      </p:sp>
    </p:spTree>
    <p:extLst>
      <p:ext uri="{BB962C8B-B14F-4D97-AF65-F5344CB8AC3E}">
        <p14:creationId xmlns:p14="http://schemas.microsoft.com/office/powerpoint/2010/main" val="197858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162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hoofdstuk starten we met een schematische voorstelling van de hoofdonderdelen van een computer om vervolgens een aantal onderdelen in detail te bespreken zoals ALU, RAM, Stack, Cache, …</a:t>
            </a:r>
          </a:p>
          <a:p>
            <a:endParaRPr lang="nl-NL" dirty="0"/>
          </a:p>
          <a:p>
            <a:r>
              <a:rPr lang="nl-NL" dirty="0"/>
              <a:t>Enkel de slides met beperkte inhoud worden verduidelijkt.</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a:t>
            </a:fld>
            <a:endParaRPr lang="nl-BE"/>
          </a:p>
        </p:txBody>
      </p:sp>
    </p:spTree>
    <p:extLst>
      <p:ext uri="{BB962C8B-B14F-4D97-AF65-F5344CB8AC3E}">
        <p14:creationId xmlns:p14="http://schemas.microsoft.com/office/powerpoint/2010/main" val="2216835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658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953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9804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812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6990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7107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b="0"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954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37</a:t>
            </a:fld>
            <a:endParaRPr lang="nl-BE"/>
          </a:p>
        </p:txBody>
      </p:sp>
    </p:spTree>
    <p:extLst>
      <p:ext uri="{BB962C8B-B14F-4D97-AF65-F5344CB8AC3E}">
        <p14:creationId xmlns:p14="http://schemas.microsoft.com/office/powerpoint/2010/main" val="210341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38</a:t>
            </a:fld>
            <a:endParaRPr lang="nl-BE"/>
          </a:p>
        </p:txBody>
      </p:sp>
    </p:spTree>
    <p:extLst>
      <p:ext uri="{BB962C8B-B14F-4D97-AF65-F5344CB8AC3E}">
        <p14:creationId xmlns:p14="http://schemas.microsoft.com/office/powerpoint/2010/main" val="3102649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39</a:t>
            </a:fld>
            <a:endParaRPr lang="nl-BE"/>
          </a:p>
        </p:txBody>
      </p:sp>
    </p:spTree>
    <p:extLst>
      <p:ext uri="{BB962C8B-B14F-4D97-AF65-F5344CB8AC3E}">
        <p14:creationId xmlns:p14="http://schemas.microsoft.com/office/powerpoint/2010/main" val="113628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a:t>
            </a:fld>
            <a:endParaRPr lang="nl-BE"/>
          </a:p>
        </p:txBody>
      </p:sp>
    </p:spTree>
    <p:extLst>
      <p:ext uri="{BB962C8B-B14F-4D97-AF65-F5344CB8AC3E}">
        <p14:creationId xmlns:p14="http://schemas.microsoft.com/office/powerpoint/2010/main" val="3783364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40</a:t>
            </a:fld>
            <a:endParaRPr lang="nl-BE"/>
          </a:p>
        </p:txBody>
      </p:sp>
    </p:spTree>
    <p:extLst>
      <p:ext uri="{BB962C8B-B14F-4D97-AF65-F5344CB8AC3E}">
        <p14:creationId xmlns:p14="http://schemas.microsoft.com/office/powerpoint/2010/main" val="969686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41</a:t>
            </a:fld>
            <a:endParaRPr lang="nl-BE"/>
          </a:p>
        </p:txBody>
      </p:sp>
    </p:spTree>
    <p:extLst>
      <p:ext uri="{BB962C8B-B14F-4D97-AF65-F5344CB8AC3E}">
        <p14:creationId xmlns:p14="http://schemas.microsoft.com/office/powerpoint/2010/main" val="232174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42</a:t>
            </a:fld>
            <a:endParaRPr lang="nl-BE"/>
          </a:p>
        </p:txBody>
      </p:sp>
    </p:spTree>
    <p:extLst>
      <p:ext uri="{BB962C8B-B14F-4D97-AF65-F5344CB8AC3E}">
        <p14:creationId xmlns:p14="http://schemas.microsoft.com/office/powerpoint/2010/main" val="1782597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b="1" u="sng" dirty="0"/>
              <a:t>Slides 43 tem. 44</a:t>
            </a:r>
          </a:p>
          <a:p>
            <a:endParaRPr lang="nl-BE" dirty="0"/>
          </a:p>
          <a:p>
            <a:r>
              <a:rPr lang="nl-BE" dirty="0"/>
              <a:t>Er zijn verschillende mogelijkheden op vlak van de interne organisatie (rijen en kolommen) van een RAM-chip. Zoals eerder vastgelegd is een rij een geheugenlocatie dat een aantal bits bewaart.</a:t>
            </a:r>
          </a:p>
          <a:p>
            <a:endParaRPr lang="nl-BE" dirty="0"/>
          </a:p>
          <a:p>
            <a:r>
              <a:rPr lang="nl-BE" dirty="0"/>
              <a:t>Eén chip heeft een bepaalde (beperkte) opslagcapaciteit. Om groter RAM-geheugen (RAM-module of "latje") te bouwen, heeft u meerdere chips nodig. De figuur op slide 44 stelt zo'n module voor met meerdere chips.</a:t>
            </a:r>
          </a:p>
          <a:p>
            <a:endParaRPr lang="nl-BE" dirty="0"/>
          </a:p>
          <a:p>
            <a:r>
              <a:rPr lang="nl-BE" dirty="0"/>
              <a:t>De interne organisatie van RAM-chips en de gewenste capaciteit van een RAM-module heeft invloed op het aantal nodige RAM-chips en het aantal adres- en datalijnen die tussen de CPU en RAM aangelegd moeten worden op het moederbord. </a:t>
            </a:r>
          </a:p>
          <a:p>
            <a:endParaRPr lang="nl-BE" dirty="0"/>
          </a:p>
          <a:p>
            <a:r>
              <a:rPr lang="nl-BE" dirty="0"/>
              <a:t>We bekijken even een aantal voorbeelden ...</a:t>
            </a:r>
          </a:p>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0355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Hoeveel woorden (van 4 bit) kunnen we dan opslaan?</a:t>
            </a:r>
          </a:p>
          <a:p>
            <a:r>
              <a:rPr lang="nl-BE" dirty="0"/>
              <a:t>Totale geheugencapaciteit (128 bit) / woordbreedte (4 bit) = 32 woorden.</a:t>
            </a:r>
          </a:p>
          <a:p>
            <a:endParaRPr lang="nl-BE" dirty="0"/>
          </a:p>
          <a:p>
            <a:r>
              <a:rPr lang="nl-BE" dirty="0"/>
              <a:t>Hoeveel datalijnen zal de module hebben?</a:t>
            </a:r>
          </a:p>
          <a:p>
            <a:r>
              <a:rPr lang="nl-BE" dirty="0"/>
              <a:t>Woordbreedte = 4 bit </a:t>
            </a:r>
            <a:r>
              <a:rPr lang="nl-BE" dirty="0">
                <a:sym typeface="Wingdings" pitchFamily="2" charset="2"/>
              </a:rPr>
              <a:t> #datalijnen = 4.</a:t>
            </a:r>
            <a:endParaRPr lang="nl-BE" dirty="0"/>
          </a:p>
          <a:p>
            <a:endParaRPr lang="nl-BE" dirty="0"/>
          </a:p>
          <a:p>
            <a:r>
              <a:rPr lang="nl-BE" dirty="0"/>
              <a:t>Hoeveel adreslijnen heeft onze module?</a:t>
            </a:r>
          </a:p>
          <a:p>
            <a:r>
              <a:rPr lang="nl-BE" dirty="0"/>
              <a:t>We hebben 32 woorden of dus 32 geheugenlocaties. Om één van deze 32 geheugenlocaties te selecteren hebben we bijgevolg 5 bits nodig aangezien 2</a:t>
            </a:r>
            <a:r>
              <a:rPr lang="nl-BE" baseline="30000" dirty="0">
                <a:solidFill>
                  <a:srgbClr val="FF0000"/>
                </a:solidFill>
              </a:rPr>
              <a:t>5</a:t>
            </a:r>
            <a:r>
              <a:rPr lang="nl-BE" dirty="0"/>
              <a:t> = 32.</a:t>
            </a:r>
          </a:p>
          <a:p>
            <a:endParaRPr lang="nl-BE" dirty="0"/>
          </a:p>
          <a:p>
            <a:r>
              <a:rPr lang="nl-BE" dirty="0"/>
              <a:t>Welke stuurlijnen heeft onze module?</a:t>
            </a:r>
          </a:p>
          <a:p>
            <a:r>
              <a:rPr lang="nl-BE" dirty="0"/>
              <a:t>Onze module heeft de stuurlijnen WR, RD en CS nodig.</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9172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We wensen een 128-bit RAM-module te bouwen (32x4 bit) met chips met een interne organisatie van 32x1 bit. Om dit te bereiken, hebben we 4 chips nodig. </a:t>
            </a:r>
          </a:p>
          <a:p>
            <a:endParaRPr lang="nl-BE" dirty="0"/>
          </a:p>
          <a:p>
            <a:endParaRPr lang="nl-BE" dirty="0"/>
          </a:p>
          <a:p>
            <a:endParaRPr lang="nl-BE" dirty="0"/>
          </a:p>
          <a:p>
            <a:endParaRPr lang="nl-BE" dirty="0"/>
          </a:p>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0753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Schematisch kunnen we de chips voor deze module naast elkaar plaatsen.</a:t>
            </a:r>
          </a:p>
          <a:p>
            <a:endParaRPr lang="nl-BE" dirty="0"/>
          </a:p>
          <a:p>
            <a:r>
              <a:rPr lang="nl-BE" dirty="0"/>
              <a:t>Wat de CPU ziet, is de </a:t>
            </a:r>
            <a:r>
              <a:rPr lang="nl-BE" b="1" dirty="0"/>
              <a:t>RAM-module</a:t>
            </a:r>
            <a:r>
              <a:rPr lang="nl-BE" dirty="0"/>
              <a:t> in zijn geheel. Er zijn bij deze module 32 geheugenlocaties. Om 1 van de 32 locaties te selecteren hebben we 5 bits nodig aangezien 2</a:t>
            </a:r>
            <a:r>
              <a:rPr lang="nl-BE" baseline="30000" dirty="0">
                <a:solidFill>
                  <a:srgbClr val="FF0000"/>
                </a:solidFill>
              </a:rPr>
              <a:t>5</a:t>
            </a:r>
            <a:r>
              <a:rPr lang="nl-BE" dirty="0"/>
              <a:t> = 32. Er liggen dus 5 adreslijnen van de CPU naar de module. Per geheugenlocatie hebben we 4 bit dus zijn er 4 datalijnen nodig.</a:t>
            </a:r>
          </a:p>
          <a:p>
            <a:endParaRPr lang="nl-BE" dirty="0"/>
          </a:p>
          <a:p>
            <a:r>
              <a:rPr lang="nl-BE" b="1" dirty="0"/>
              <a:t>Op chipniveau </a:t>
            </a:r>
            <a:r>
              <a:rPr lang="nl-BE" dirty="0"/>
              <a:t>zijn er 5 adreslijnen nodig aangezien we 32 woorden hebben van 1 bit op deze chips (2</a:t>
            </a:r>
            <a:r>
              <a:rPr lang="nl-BE" baseline="30000" dirty="0">
                <a:solidFill>
                  <a:srgbClr val="FF0000"/>
                </a:solidFill>
              </a:rPr>
              <a:t>5</a:t>
            </a:r>
            <a:r>
              <a:rPr lang="nl-BE" dirty="0"/>
              <a:t> = 32) en hebben we 1 datalijn per chip. Aangezien de CPU de module aanspreekt en 4 bits tegelijk aanspreekt van een bepaalde locatie, moeten de 4 chips tegelijk geactiveerd worden en wordt hetzelfde adres aan de 4 chips aangeboden. Bijgevolg is de CS (chip select) voor elke chip gemeenschappelijk. De stuurlijnen RD (read) en WR (write) zijn ook voor elke chip gemeenschappelijk.</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2265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088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Voor diezelfde 128-bit module hebben we nu 8x4 bit chips ter beschikking, dus chips met 8 woorden van 4 bit. Terug hebben we hiervan 4 chips nodig.</a:t>
            </a:r>
          </a:p>
          <a:p>
            <a:endParaRPr lang="nl-BE" dirty="0"/>
          </a:p>
          <a:p>
            <a:r>
              <a:rPr lang="nl-BE" dirty="0"/>
              <a:t>Op moduleniveau hebben we nog steeds 5 adreslijnen en 4 datalijnen. Echter hebben we nu van de 5 adreslijnen 2 adreslijnen nodig voor de CS (hoogste rangen) om 1 van de 4 chips te activeren en 3 adreslijnen (laagste rangen) voor de selectie van 1 van de 8 geheugenlocaties van de geactiveerde chip.</a:t>
            </a:r>
          </a:p>
          <a:p>
            <a:endParaRPr lang="nl-BE" dirty="0"/>
          </a:p>
          <a:p>
            <a:r>
              <a:rPr lang="nl-BE" dirty="0"/>
              <a:t>Het aantal datalijnen is op module- en chipniveau 4.</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1135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Tot slot kunnen we de 128-bit module ook bouwen met 4 16x2 chips.</a:t>
            </a:r>
          </a:p>
          <a:p>
            <a:endParaRPr lang="nl-BE" dirty="0"/>
          </a:p>
          <a:p>
            <a:r>
              <a:rPr lang="nl-BE" dirty="0"/>
              <a:t>Van de 5 adreslijnen wordt er nu 1 adreslijn gebruikt voor de CS om 2 van de 4 chips tegelijk te activeren zodat we een woord van 4 bit kunnen selecteren (2 x 2 bit). De resterende 4 adreslijnen worden ingezet om een locatie te selecteren van de 2 geactiveerde chips.</a:t>
            </a:r>
          </a:p>
          <a:p>
            <a:endParaRPr lang="nl-BE" dirty="0"/>
          </a:p>
          <a:p>
            <a:r>
              <a:rPr lang="nl-BE" dirty="0"/>
              <a:t>Verder zijn er op moduleniveau 4 datalijnen terwijl er op chipniveau 2 datalijnen zijn.</a:t>
            </a:r>
          </a:p>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193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a:t>
            </a:fld>
            <a:endParaRPr lang="nl-BE"/>
          </a:p>
        </p:txBody>
      </p:sp>
    </p:spTree>
    <p:extLst>
      <p:ext uri="{BB962C8B-B14F-4D97-AF65-F5344CB8AC3E}">
        <p14:creationId xmlns:p14="http://schemas.microsoft.com/office/powerpoint/2010/main" val="2079152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284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51</a:t>
            </a:fld>
            <a:endParaRPr lang="nl-BE"/>
          </a:p>
        </p:txBody>
      </p:sp>
    </p:spTree>
    <p:extLst>
      <p:ext uri="{BB962C8B-B14F-4D97-AF65-F5344CB8AC3E}">
        <p14:creationId xmlns:p14="http://schemas.microsoft.com/office/powerpoint/2010/main" val="256362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52</a:t>
            </a:fld>
            <a:endParaRPr lang="nl-BE"/>
          </a:p>
        </p:txBody>
      </p:sp>
    </p:spTree>
    <p:extLst>
      <p:ext uri="{BB962C8B-B14F-4D97-AF65-F5344CB8AC3E}">
        <p14:creationId xmlns:p14="http://schemas.microsoft.com/office/powerpoint/2010/main" val="1423194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53</a:t>
            </a:fld>
            <a:endParaRPr lang="nl-BE"/>
          </a:p>
        </p:txBody>
      </p:sp>
    </p:spTree>
    <p:extLst>
      <p:ext uri="{BB962C8B-B14F-4D97-AF65-F5344CB8AC3E}">
        <p14:creationId xmlns:p14="http://schemas.microsoft.com/office/powerpoint/2010/main" val="3348104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Een stack is een datastructuur waarbij het laatst toegevoegd element het eerst terug wordt opgehaald. Je kunt het vergelijken met een stapel borden. Het laatst afgewassen bord plaats je bovenop de reeds bestaande stapel borden. Indien je een bord nodig hebt, neem je het bovenste bord van de stapel. Dit principe wordt </a:t>
            </a:r>
            <a:r>
              <a:rPr lang="nl-BE" b="1" dirty="0"/>
              <a:t>LIFO (Last In First Out)</a:t>
            </a:r>
            <a:r>
              <a:rPr lang="nl-BE" dirty="0"/>
              <a:t> genoemd.</a:t>
            </a:r>
          </a:p>
          <a:p>
            <a:endParaRPr lang="nl-BE" dirty="0"/>
          </a:p>
          <a:p>
            <a:r>
              <a:rPr lang="nl-BE" dirty="0"/>
              <a:t>Een ander voorbeeld van een datastructuur is een buffer die het principe van </a:t>
            </a:r>
            <a:r>
              <a:rPr lang="nl-BE" b="1" dirty="0"/>
              <a:t>FIFO (First In First Out)</a:t>
            </a:r>
            <a:r>
              <a:rPr lang="nl-BE" dirty="0"/>
              <a:t> volgt. Dit kun je het best vergelijken met een wachtrij aan de kassa in een winkel. Wie eerst in de rij staat, wordt ook het eerst bediend.</a:t>
            </a:r>
          </a:p>
          <a:p>
            <a:endParaRPr lang="nl-BE" dirty="0"/>
          </a:p>
          <a:p>
            <a:r>
              <a:rPr lang="nl-BE" dirty="0"/>
              <a:t>De implementatie van een datastructuur kan op verschillende manieren, zowel in soft- als hardware gebeuren. In software kan bijvoorbeeld een gelinkte lijst (met onbegrensd grootte) of een array (met begrensde grootte) gebruikt worden voor een LIFO of FIFO structuur.</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1171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Elke processor heeft een stack, geïmplementeerd in hardware, die voornamelijk als </a:t>
            </a:r>
            <a:r>
              <a:rPr lang="nl-BE" b="1" dirty="0"/>
              <a:t>call stack </a:t>
            </a:r>
            <a:r>
              <a:rPr lang="nl-BE" dirty="0"/>
              <a:t>(stack waarop adressen worden bijgehouden) gebruikt wordt.</a:t>
            </a:r>
          </a:p>
          <a:p>
            <a:endParaRPr lang="nl-BE" dirty="0"/>
          </a:p>
          <a:p>
            <a:r>
              <a:rPr lang="nl-BE" dirty="0"/>
              <a:t>Het adres van het bovenste element van de stack wordt bijgehouden in een speciaal register, nl. </a:t>
            </a:r>
            <a:r>
              <a:rPr lang="nl-BE" b="1" dirty="0"/>
              <a:t>Stack Pointer (SP)</a:t>
            </a:r>
            <a:r>
              <a:rPr lang="nl-BE" dirty="0"/>
              <a:t>.</a:t>
            </a:r>
          </a:p>
          <a:p>
            <a:endParaRPr lang="nl-BE" dirty="0"/>
          </a:p>
          <a:p>
            <a:r>
              <a:rPr lang="nl-BE" dirty="0"/>
              <a:t>Verder kunnen we twee soorten instructies toepassen op de stack:</a:t>
            </a:r>
          </a:p>
          <a:p>
            <a:endParaRPr lang="nl-BE" dirty="0"/>
          </a:p>
          <a:p>
            <a:pPr marL="228600" indent="-228600">
              <a:buFont typeface="+mj-lt"/>
              <a:buAutoNum type="arabicPeriod"/>
            </a:pPr>
            <a:r>
              <a:rPr lang="nl-BE" b="1" dirty="0"/>
              <a:t>PUSH</a:t>
            </a:r>
            <a:r>
              <a:rPr lang="nl-BE" dirty="0"/>
              <a:t> en </a:t>
            </a:r>
            <a:r>
              <a:rPr lang="nl-BE" b="1" dirty="0"/>
              <a:t>POP</a:t>
            </a:r>
          </a:p>
          <a:p>
            <a:pPr marL="685800" lvl="1" indent="-228600">
              <a:buFont typeface="Arial" panose="020B0604020202020204" pitchFamily="34" charset="0"/>
              <a:buChar char="•"/>
            </a:pPr>
            <a:r>
              <a:rPr lang="nl-BE" dirty="0"/>
              <a:t>PUSH verhoogt de SP met 1 positie en bewaart een waarde op de stack</a:t>
            </a:r>
          </a:p>
          <a:p>
            <a:pPr marL="685800" lvl="1" indent="-228600">
              <a:buFont typeface="Arial" panose="020B0604020202020204" pitchFamily="34" charset="0"/>
              <a:buChar char="•"/>
            </a:pPr>
            <a:r>
              <a:rPr lang="nl-BE" dirty="0"/>
              <a:t>POP leest de waarde van het bovenste element van de stack en verlaagt de SP met 1 positie</a:t>
            </a:r>
          </a:p>
          <a:p>
            <a:pPr marL="228600" indent="-228600">
              <a:buFont typeface="+mj-lt"/>
              <a:buAutoNum type="arabicPeriod"/>
            </a:pPr>
            <a:endParaRPr lang="nl-BE" dirty="0"/>
          </a:p>
          <a:p>
            <a:pPr marL="228600" indent="-228600">
              <a:buFont typeface="+mj-lt"/>
              <a:buAutoNum type="arabicPeriod"/>
            </a:pPr>
            <a:r>
              <a:rPr lang="nl-BE" b="1" dirty="0"/>
              <a:t>CALL</a:t>
            </a:r>
            <a:r>
              <a:rPr lang="nl-BE" dirty="0"/>
              <a:t> en </a:t>
            </a:r>
            <a:r>
              <a:rPr lang="nl-BE" b="1" dirty="0"/>
              <a:t>RET</a:t>
            </a:r>
            <a:r>
              <a:rPr lang="nl-BE" dirty="0"/>
              <a:t>(urn)</a:t>
            </a:r>
          </a:p>
          <a:p>
            <a:pPr marL="628650" lvl="1" indent="-171450">
              <a:buFont typeface="Arial" panose="020B0604020202020204" pitchFamily="34" charset="0"/>
              <a:buChar char="•"/>
            </a:pPr>
            <a:r>
              <a:rPr lang="nl-BE" dirty="0"/>
              <a:t>CALL plaatst het adres van de volgende uit te voeren instructie op de stack en springt naar een subroutine</a:t>
            </a:r>
          </a:p>
          <a:p>
            <a:pPr marL="628650" lvl="1" indent="-171450">
              <a:buFont typeface="Arial" panose="020B0604020202020204" pitchFamily="34" charset="0"/>
              <a:buChar char="•"/>
            </a:pPr>
            <a:r>
              <a:rPr lang="nl-BE" dirty="0"/>
              <a:t>RET haalt het adres bovenop de stack op en springt naar dit adres waarbij de subroutine wordt verlaten</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12951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lnSpcReduction="10000"/>
          </a:bodyPr>
          <a:lstStyle/>
          <a:p>
            <a:r>
              <a:rPr lang="nl-BE" dirty="0"/>
              <a:t>Het hoofddoel van een stack is om </a:t>
            </a:r>
            <a:r>
              <a:rPr lang="nl-BE" b="1" dirty="0"/>
              <a:t>subroutines</a:t>
            </a:r>
            <a:r>
              <a:rPr lang="nl-BE" dirty="0"/>
              <a:t> te kunnen afhandelen. Volgende schets kan hopelijk wat duidelijkheid brengen: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Stel dat de processor de instructies van een hoofdprogramma sequentieel uitvoert. Indien de processor de instructie "CALL b" tegenkomt, betekent dit dat het hoofdprogramma tijdelijk wordt verlaten om de subroutine te kunnen uitvoeren. Het adres 'a' van de volgende uit te voeren instructie in het hoofdprogramma wordt hierbij op de stack geplaatst. Na uitvoer van de subroutine komt de processor de instructie "RET" tegen. De subroutine wordt verlaten en de processor doet nu verder met de uitvoer van het hoofdprogramma, startend bij adres 'a' dat van de stack werd gehaald.</a:t>
            </a:r>
          </a:p>
          <a:p>
            <a:endParaRPr lang="nl-BE" dirty="0"/>
          </a:p>
          <a:p>
            <a:r>
              <a:rPr lang="nl-BE" dirty="0"/>
              <a:t>Een subroutine moet worden uitgevoerd bij bijvoorbeeld een voorwaarde (bv. if-statement) of een interrupt (bv. het indrukken van een toets op een toetsenbord).</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pic>
        <p:nvPicPr>
          <p:cNvPr id="5" name="Afbeelding 4">
            <a:extLst>
              <a:ext uri="{FF2B5EF4-FFF2-40B4-BE49-F238E27FC236}">
                <a16:creationId xmlns:a16="http://schemas.microsoft.com/office/drawing/2014/main" id="{61090385-DFB7-084D-8715-FFD6880FB0D0}"/>
              </a:ext>
            </a:extLst>
          </p:cNvPr>
          <p:cNvPicPr>
            <a:picLocks noChangeAspect="1"/>
          </p:cNvPicPr>
          <p:nvPr/>
        </p:nvPicPr>
        <p:blipFill>
          <a:blip r:embed="rId3"/>
          <a:stretch>
            <a:fillRect/>
          </a:stretch>
        </p:blipFill>
        <p:spPr>
          <a:xfrm>
            <a:off x="2178352" y="4491437"/>
            <a:ext cx="2501296" cy="1966585"/>
          </a:xfrm>
          <a:prstGeom prst="rect">
            <a:avLst/>
          </a:prstGeom>
        </p:spPr>
      </p:pic>
    </p:spTree>
    <p:extLst>
      <p:ext uri="{BB962C8B-B14F-4D97-AF65-F5344CB8AC3E}">
        <p14:creationId xmlns:p14="http://schemas.microsoft.com/office/powerpoint/2010/main" val="1273367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Naast het bijhouden van adressen op de stack zodat een vlotte terugkeer van subroutine naar hoofdprogramma mogelijk wordt, kan het nodig zijn om ook registerwaarden (bv. tussentijdse resultaten van lopend programma) tijdelijk op de stack te bewaren.</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5770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928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79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6</a:t>
            </a:fld>
            <a:endParaRPr lang="nl-BE"/>
          </a:p>
        </p:txBody>
      </p:sp>
    </p:spTree>
    <p:extLst>
      <p:ext uri="{BB962C8B-B14F-4D97-AF65-F5344CB8AC3E}">
        <p14:creationId xmlns:p14="http://schemas.microsoft.com/office/powerpoint/2010/main" val="7762457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7567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61</a:t>
            </a:fld>
            <a:endParaRPr lang="nl-BE"/>
          </a:p>
        </p:txBody>
      </p:sp>
    </p:spTree>
    <p:extLst>
      <p:ext uri="{BB962C8B-B14F-4D97-AF65-F5344CB8AC3E}">
        <p14:creationId xmlns:p14="http://schemas.microsoft.com/office/powerpoint/2010/main" val="1346581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3251"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nl-BE" b="1" dirty="0"/>
              <a:t>Caching</a:t>
            </a:r>
            <a:r>
              <a:rPr lang="nl-BE" dirty="0"/>
              <a:t> is een algemeen begrip en komt in meerdere situaties voor waarbij een kopie van de nodige data en of instructies tijdelijk op een snel medium toegankelijk gemaakt wordt voor verwerking. (Zie slide 64 voor voorbeelden.)</a:t>
            </a:r>
          </a:p>
          <a:p>
            <a:endParaRPr lang="nl-BE"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009DBD-A55E-43F7-A142-F2F9488A7616}"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469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3251"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nl-BE" dirty="0"/>
              <a:t>Hier bekijken we caching als hulpmiddel voor de CPU die erg snel instructies moet kunnen uitvoeren. Het opvragen van data en/of instructies uit het RAM-geheugen duurt gemiddeld 80 klokcycli. Dit is uiteraard veel te lang!</a:t>
            </a:r>
          </a:p>
          <a:p>
            <a:endParaRPr lang="nl-BE" dirty="0"/>
          </a:p>
          <a:p>
            <a:r>
              <a:rPr lang="nl-BE" dirty="0"/>
              <a:t>De CPU moet ten alle tijde werk kunnen uitvoeren zonder te moeten wachten op instructies/data. Om die vertraging (</a:t>
            </a:r>
            <a:r>
              <a:rPr lang="nl-BE" b="1" dirty="0"/>
              <a:t>latentie</a:t>
            </a:r>
            <a:r>
              <a:rPr lang="nl-BE" dirty="0"/>
              <a:t>) aan te pakken en om de doorstroom (</a:t>
            </a:r>
            <a:r>
              <a:rPr lang="nl-BE" b="1" dirty="0"/>
              <a:t>bandbreedte</a:t>
            </a:r>
            <a:r>
              <a:rPr lang="nl-BE" dirty="0"/>
              <a:t>) van data en instructies te verhogen, worden er één of </a:t>
            </a:r>
            <a:r>
              <a:rPr lang="nl-BE" b="1" dirty="0"/>
              <a:t>meerdere caches</a:t>
            </a:r>
            <a:r>
              <a:rPr lang="nl-BE" dirty="0"/>
              <a:t> geplaatst </a:t>
            </a:r>
            <a:r>
              <a:rPr lang="nl-BE" b="1" dirty="0"/>
              <a:t>tussen de CPU en RAM </a:t>
            </a:r>
            <a:r>
              <a:rPr lang="nl-BE" dirty="0"/>
              <a:t>(zie slide 65).</a:t>
            </a:r>
          </a:p>
          <a:p>
            <a:endParaRPr lang="nl-BE" dirty="0"/>
          </a:p>
          <a:p>
            <a:r>
              <a:rPr lang="nl-BE" dirty="0"/>
              <a:t>Een cache wordt beheerd door een cache controller. De CPU plaatst een adres op de adresbus van de op te vragen data/instructies en de cache controller vangt dit adres op. Op basis van het aangeleverde adres bekijkt de cache controller of het gevraagde zich in een cache bevindt (= </a:t>
            </a:r>
            <a:r>
              <a:rPr lang="nl-BE" b="1" dirty="0"/>
              <a:t>cache hit</a:t>
            </a:r>
            <a:r>
              <a:rPr lang="nl-BE" dirty="0"/>
              <a:t>). Indien niet, dan hebben we een </a:t>
            </a:r>
            <a:r>
              <a:rPr lang="nl-BE" b="1" dirty="0"/>
              <a:t>cache miss</a:t>
            </a:r>
            <a:r>
              <a:rPr lang="nl-BE" dirty="0"/>
              <a:t> en moet het gevraagde alsnog uit het RAM worden opgehaald. Het spreekt</a:t>
            </a:r>
          </a:p>
          <a:p>
            <a:r>
              <a:rPr lang="nl-BE" dirty="0"/>
              <a:t>voor zich dat een hoge hit rate zorgt voor een optimale werking.</a:t>
            </a:r>
          </a:p>
          <a:p>
            <a:endParaRPr lang="nl-BE" dirty="0"/>
          </a:p>
          <a:p>
            <a:r>
              <a:rPr lang="nl-BE" dirty="0"/>
              <a:t>Een cache kan zowel data als instructies bijhouden. Indien er een aparte cache is voor data en voor instructies, dan spreekt men van </a:t>
            </a:r>
            <a:r>
              <a:rPr lang="nl-BE" b="1" dirty="0"/>
              <a:t>split cache</a:t>
            </a:r>
            <a:r>
              <a:rPr lang="nl-BE" dirty="0"/>
              <a:t>.</a:t>
            </a:r>
          </a:p>
          <a:p>
            <a:pPr lvl="1">
              <a:buFont typeface="Arial" pitchFamily="34" charset="0"/>
              <a:buNone/>
            </a:pPr>
            <a:endParaRPr lang="nl-BE" sz="900" dirty="0">
              <a:cs typeface="Tahoma" pitchFamily="34" charset="0"/>
            </a:endParaRP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009DBD-A55E-43F7-A142-F2F9488A7616}"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3609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5299" name="Tijdelijke aanduiding voor notities 2"/>
          <p:cNvSpPr>
            <a:spLocks noGrp="1"/>
          </p:cNvSpPr>
          <p:nvPr>
            <p:ph type="body" idx="1"/>
          </p:nvPr>
        </p:nvSpPr>
        <p:spPr bwMode="auto">
          <a:noFill/>
        </p:spPr>
        <p:txBody>
          <a:bodyPr wrap="square" numCol="1" anchor="t" anchorCtr="0" compatLnSpc="1">
            <a:prstTxWarp prst="textNoShape">
              <a:avLst/>
            </a:prstTxWarp>
            <a:normAutofit/>
          </a:bodyPr>
          <a:lstStyle/>
          <a:p>
            <a:endParaRPr lang="nl-BE"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23465D-115A-4F58-8044-5007F1B69547}"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14092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4275"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fr-BE" b="1" u="sng" dirty="0">
                <a:sym typeface="Wingdings" pitchFamily="2" charset="2"/>
              </a:rPr>
              <a:t>Slide 65 tem. 67</a:t>
            </a:r>
          </a:p>
          <a:p>
            <a:endParaRPr lang="fr-BE" dirty="0">
              <a:sym typeface="Wingdings" pitchFamily="2" charset="2"/>
            </a:endParaRPr>
          </a:p>
          <a:p>
            <a:r>
              <a:rPr lang="fr-BE" dirty="0">
                <a:sym typeface="Wingdings" pitchFamily="2" charset="2"/>
              </a:rPr>
              <a:t>CPU-chip </a:t>
            </a:r>
            <a:r>
              <a:rPr lang="fr-BE" dirty="0" err="1">
                <a:sym typeface="Wingdings" pitchFamily="2" charset="2"/>
              </a:rPr>
              <a:t>zelf</a:t>
            </a:r>
            <a:r>
              <a:rPr lang="fr-BE" dirty="0">
                <a:sym typeface="Wingdings" pitchFamily="2" charset="2"/>
              </a:rPr>
              <a:t> </a:t>
            </a:r>
            <a:r>
              <a:rPr lang="fr-BE" dirty="0" err="1">
                <a:sym typeface="Wingdings" pitchFamily="2" charset="2"/>
              </a:rPr>
              <a:t>bevat</a:t>
            </a:r>
            <a:r>
              <a:rPr lang="fr-BE" dirty="0">
                <a:sym typeface="Wingdings" pitchFamily="2" charset="2"/>
              </a:rPr>
              <a:t> </a:t>
            </a:r>
            <a:r>
              <a:rPr lang="fr-BE" dirty="0" err="1">
                <a:sym typeface="Wingdings" pitchFamily="2" charset="2"/>
              </a:rPr>
              <a:t>een</a:t>
            </a:r>
            <a:r>
              <a:rPr lang="fr-BE" dirty="0">
                <a:sym typeface="Wingdings" pitchFamily="2" charset="2"/>
              </a:rPr>
              <a:t> </a:t>
            </a:r>
            <a:r>
              <a:rPr lang="fr-BE" dirty="0" err="1">
                <a:sym typeface="Wingdings" pitchFamily="2" charset="2"/>
              </a:rPr>
              <a:t>kleine</a:t>
            </a:r>
            <a:r>
              <a:rPr lang="fr-BE" dirty="0">
                <a:sym typeface="Wingdings" pitchFamily="2" charset="2"/>
              </a:rPr>
              <a:t> </a:t>
            </a:r>
            <a:r>
              <a:rPr lang="fr-BE" dirty="0" err="1">
                <a:sym typeface="Wingdings" pitchFamily="2" charset="2"/>
              </a:rPr>
              <a:t>instructiecache</a:t>
            </a:r>
            <a:r>
              <a:rPr lang="fr-BE" dirty="0">
                <a:sym typeface="Wingdings" pitchFamily="2" charset="2"/>
              </a:rPr>
              <a:t> en </a:t>
            </a:r>
            <a:r>
              <a:rPr lang="fr-BE" dirty="0" err="1">
                <a:sym typeface="Wingdings" pitchFamily="2" charset="2"/>
              </a:rPr>
              <a:t>een</a:t>
            </a:r>
            <a:r>
              <a:rPr lang="fr-BE" dirty="0">
                <a:sym typeface="Wingdings" pitchFamily="2" charset="2"/>
              </a:rPr>
              <a:t> </a:t>
            </a:r>
            <a:r>
              <a:rPr lang="fr-BE" dirty="0" err="1">
                <a:sym typeface="Wingdings" pitchFamily="2" charset="2"/>
              </a:rPr>
              <a:t>kleine</a:t>
            </a:r>
            <a:r>
              <a:rPr lang="fr-BE" dirty="0">
                <a:sym typeface="Wingdings" pitchFamily="2" charset="2"/>
              </a:rPr>
              <a:t> </a:t>
            </a:r>
            <a:r>
              <a:rPr lang="fr-BE" dirty="0" err="1">
                <a:sym typeface="Wingdings" pitchFamily="2" charset="2"/>
              </a:rPr>
              <a:t>datacache</a:t>
            </a:r>
            <a:r>
              <a:rPr lang="fr-BE" dirty="0">
                <a:sym typeface="Wingdings" pitchFamily="2" charset="2"/>
              </a:rPr>
              <a:t> </a:t>
            </a:r>
            <a:r>
              <a:rPr lang="fr-BE" dirty="0" err="1">
                <a:sym typeface="Wingdings" pitchFamily="2" charset="2"/>
              </a:rPr>
              <a:t>bvb</a:t>
            </a:r>
            <a:r>
              <a:rPr lang="fr-BE" dirty="0">
                <a:sym typeface="Wingdings" pitchFamily="2" charset="2"/>
              </a:rPr>
              <a:t> </a:t>
            </a:r>
            <a:r>
              <a:rPr lang="fr-BE" dirty="0" err="1">
                <a:sym typeface="Wingdings" pitchFamily="2" charset="2"/>
              </a:rPr>
              <a:t>tussen</a:t>
            </a:r>
            <a:r>
              <a:rPr lang="fr-BE" dirty="0">
                <a:sym typeface="Wingdings" pitchFamily="2" charset="2"/>
              </a:rPr>
              <a:t> de 16 en 64 KB. </a:t>
            </a:r>
            <a:r>
              <a:rPr lang="fr-BE" dirty="0" err="1">
                <a:sym typeface="Wingdings" pitchFamily="2" charset="2"/>
              </a:rPr>
              <a:t>Het</a:t>
            </a:r>
            <a:r>
              <a:rPr lang="fr-BE" dirty="0">
                <a:sym typeface="Wingdings" pitchFamily="2" charset="2"/>
              </a:rPr>
              <a:t> </a:t>
            </a:r>
            <a:r>
              <a:rPr lang="fr-BE" dirty="0" err="1">
                <a:sym typeface="Wingdings" pitchFamily="2" charset="2"/>
              </a:rPr>
              <a:t>systeem</a:t>
            </a:r>
            <a:r>
              <a:rPr lang="fr-BE" dirty="0">
                <a:sym typeface="Wingdings" pitchFamily="2" charset="2"/>
              </a:rPr>
              <a:t> </a:t>
            </a:r>
            <a:r>
              <a:rPr lang="fr-BE" dirty="0" err="1">
                <a:sym typeface="Wingdings" pitchFamily="2" charset="2"/>
              </a:rPr>
              <a:t>gebruikt</a:t>
            </a:r>
            <a:r>
              <a:rPr lang="fr-BE" dirty="0">
                <a:sym typeface="Wingdings" pitchFamily="2" charset="2"/>
              </a:rPr>
              <a:t> </a:t>
            </a:r>
            <a:r>
              <a:rPr lang="fr-BE" dirty="0" err="1">
                <a:sym typeface="Wingdings" pitchFamily="2" charset="2"/>
              </a:rPr>
              <a:t>verder</a:t>
            </a:r>
            <a:r>
              <a:rPr lang="fr-BE" dirty="0">
                <a:sym typeface="Wingdings" pitchFamily="2" charset="2"/>
              </a:rPr>
              <a:t> </a:t>
            </a:r>
            <a:r>
              <a:rPr lang="fr-BE" dirty="0" err="1">
                <a:sym typeface="Wingdings" pitchFamily="2" charset="2"/>
              </a:rPr>
              <a:t>een</a:t>
            </a:r>
            <a:r>
              <a:rPr lang="fr-BE" dirty="0">
                <a:sym typeface="Wingdings" pitchFamily="2" charset="2"/>
              </a:rPr>
              <a:t> </a:t>
            </a:r>
            <a:r>
              <a:rPr lang="fr-BE" dirty="0" err="1">
                <a:sym typeface="Wingdings" pitchFamily="2" charset="2"/>
              </a:rPr>
              <a:t>level</a:t>
            </a:r>
            <a:r>
              <a:rPr lang="fr-BE" dirty="0">
                <a:sym typeface="Wingdings" pitchFamily="2" charset="2"/>
              </a:rPr>
              <a:t>-2 cache, die </a:t>
            </a:r>
            <a:r>
              <a:rPr lang="fr-BE" dirty="0" err="1">
                <a:sym typeface="Wingdings" pitchFamily="2" charset="2"/>
              </a:rPr>
              <a:t>zich</a:t>
            </a:r>
            <a:r>
              <a:rPr lang="fr-BE" dirty="0">
                <a:sym typeface="Wingdings" pitchFamily="2" charset="2"/>
              </a:rPr>
              <a:t> niet op de CPU-chip </a:t>
            </a:r>
            <a:r>
              <a:rPr lang="fr-BE" dirty="0" err="1">
                <a:sym typeface="Wingdings" pitchFamily="2" charset="2"/>
              </a:rPr>
              <a:t>bevindt</a:t>
            </a:r>
            <a:r>
              <a:rPr lang="fr-BE" dirty="0">
                <a:sym typeface="Wingdings" pitchFamily="2" charset="2"/>
              </a:rPr>
              <a:t>, maar </a:t>
            </a:r>
            <a:r>
              <a:rPr lang="fr-BE" dirty="0" err="1">
                <a:sym typeface="Wingdings" pitchFamily="2" charset="2"/>
              </a:rPr>
              <a:t>wel</a:t>
            </a:r>
            <a:r>
              <a:rPr lang="fr-BE" dirty="0">
                <a:sym typeface="Wingdings" pitchFamily="2" charset="2"/>
              </a:rPr>
              <a:t> </a:t>
            </a:r>
            <a:r>
              <a:rPr lang="fr-BE" dirty="0" err="1">
                <a:sym typeface="Wingdings" pitchFamily="2" charset="2"/>
              </a:rPr>
              <a:t>geïncorporeerd</a:t>
            </a:r>
            <a:r>
              <a:rPr lang="fr-BE" dirty="0">
                <a:sym typeface="Wingdings" pitchFamily="2" charset="2"/>
              </a:rPr>
              <a:t> </a:t>
            </a:r>
            <a:r>
              <a:rPr lang="fr-BE" dirty="0" err="1">
                <a:sym typeface="Wingdings" pitchFamily="2" charset="2"/>
              </a:rPr>
              <a:t>is</a:t>
            </a:r>
            <a:r>
              <a:rPr lang="fr-BE" dirty="0">
                <a:sym typeface="Wingdings" pitchFamily="2" charset="2"/>
              </a:rPr>
              <a:t> in de </a:t>
            </a:r>
            <a:r>
              <a:rPr lang="fr-BE" dirty="0" err="1">
                <a:sym typeface="Wingdings" pitchFamily="2" charset="2"/>
              </a:rPr>
              <a:t>behuizing</a:t>
            </a:r>
            <a:r>
              <a:rPr lang="fr-BE" dirty="0">
                <a:sym typeface="Wingdings" pitchFamily="2" charset="2"/>
              </a:rPr>
              <a:t> en via </a:t>
            </a:r>
            <a:r>
              <a:rPr lang="fr-BE" dirty="0" err="1">
                <a:sym typeface="Wingdings" pitchFamily="2" charset="2"/>
              </a:rPr>
              <a:t>een</a:t>
            </a:r>
            <a:r>
              <a:rPr lang="fr-BE" dirty="0">
                <a:sym typeface="Wingdings" pitchFamily="2" charset="2"/>
              </a:rPr>
              <a:t> </a:t>
            </a:r>
            <a:r>
              <a:rPr lang="fr-BE" dirty="0" err="1">
                <a:sym typeface="Wingdings" pitchFamily="2" charset="2"/>
              </a:rPr>
              <a:t>hogesnelheidspad</a:t>
            </a:r>
            <a:r>
              <a:rPr lang="fr-BE" dirty="0">
                <a:sym typeface="Wingdings" pitchFamily="2" charset="2"/>
              </a:rPr>
              <a:t> </a:t>
            </a:r>
            <a:r>
              <a:rPr lang="fr-BE" dirty="0" err="1">
                <a:sym typeface="Wingdings" pitchFamily="2" charset="2"/>
              </a:rPr>
              <a:t>verbonden</a:t>
            </a:r>
            <a:r>
              <a:rPr lang="fr-BE" dirty="0">
                <a:sym typeface="Wingdings" pitchFamily="2" charset="2"/>
              </a:rPr>
              <a:t> </a:t>
            </a:r>
            <a:r>
              <a:rPr lang="fr-BE" dirty="0" err="1">
                <a:sym typeface="Wingdings" pitchFamily="2" charset="2"/>
              </a:rPr>
              <a:t>is</a:t>
            </a:r>
            <a:r>
              <a:rPr lang="fr-BE" dirty="0">
                <a:sym typeface="Wingdings" pitchFamily="2" charset="2"/>
              </a:rPr>
              <a:t> met de chip = </a:t>
            </a:r>
            <a:r>
              <a:rPr lang="fr-BE" b="1" dirty="0" err="1">
                <a:sym typeface="Wingdings" pitchFamily="2" charset="2"/>
              </a:rPr>
              <a:t>unified</a:t>
            </a:r>
            <a:r>
              <a:rPr lang="fr-BE" b="1" dirty="0">
                <a:sym typeface="Wingdings" pitchFamily="2" charset="2"/>
              </a:rPr>
              <a:t> cache</a:t>
            </a:r>
            <a:r>
              <a:rPr lang="fr-BE" dirty="0">
                <a:sym typeface="Wingdings" pitchFamily="2" charset="2"/>
              </a:rPr>
              <a:t>. De </a:t>
            </a:r>
            <a:r>
              <a:rPr lang="fr-BE" dirty="0" err="1">
                <a:sym typeface="Wingdings" pitchFamily="2" charset="2"/>
              </a:rPr>
              <a:t>omvang</a:t>
            </a:r>
            <a:r>
              <a:rPr lang="fr-BE" dirty="0">
                <a:sym typeface="Wingdings" pitchFamily="2" charset="2"/>
              </a:rPr>
              <a:t> van </a:t>
            </a:r>
            <a:r>
              <a:rPr lang="fr-BE" dirty="0" err="1">
                <a:sym typeface="Wingdings" pitchFamily="2" charset="2"/>
              </a:rPr>
              <a:t>deze</a:t>
            </a:r>
            <a:r>
              <a:rPr lang="fr-BE" dirty="0">
                <a:sym typeface="Wingdings" pitchFamily="2" charset="2"/>
              </a:rPr>
              <a:t> cache </a:t>
            </a:r>
            <a:r>
              <a:rPr lang="fr-BE" dirty="0" err="1">
                <a:sym typeface="Wingdings" pitchFamily="2" charset="2"/>
              </a:rPr>
              <a:t>ligt</a:t>
            </a:r>
            <a:r>
              <a:rPr lang="fr-BE" dirty="0">
                <a:sym typeface="Wingdings" pitchFamily="2" charset="2"/>
              </a:rPr>
              <a:t> </a:t>
            </a:r>
            <a:r>
              <a:rPr lang="fr-BE" dirty="0" err="1">
                <a:sym typeface="Wingdings" pitchFamily="2" charset="2"/>
              </a:rPr>
              <a:t>gewoonlijk</a:t>
            </a:r>
            <a:r>
              <a:rPr lang="fr-BE" dirty="0">
                <a:sym typeface="Wingdings" pitchFamily="2" charset="2"/>
              </a:rPr>
              <a:t> </a:t>
            </a:r>
            <a:r>
              <a:rPr lang="fr-BE" dirty="0" err="1">
                <a:sym typeface="Wingdings" pitchFamily="2" charset="2"/>
              </a:rPr>
              <a:t>tussen</a:t>
            </a:r>
            <a:r>
              <a:rPr lang="fr-BE" dirty="0">
                <a:sym typeface="Wingdings" pitchFamily="2" charset="2"/>
              </a:rPr>
              <a:t> 512KB en 1MB.</a:t>
            </a:r>
          </a:p>
          <a:p>
            <a:endParaRPr lang="fr-BE" dirty="0">
              <a:sym typeface="Wingdings" pitchFamily="2" charset="2"/>
            </a:endParaRPr>
          </a:p>
          <a:p>
            <a:r>
              <a:rPr lang="fr-BE" dirty="0">
                <a:sym typeface="Wingdings" pitchFamily="2" charset="2"/>
              </a:rPr>
              <a:t>De cache op </a:t>
            </a:r>
            <a:r>
              <a:rPr lang="fr-BE" dirty="0" err="1">
                <a:sym typeface="Wingdings" pitchFamily="2" charset="2"/>
              </a:rPr>
              <a:t>het</a:t>
            </a:r>
            <a:r>
              <a:rPr lang="fr-BE" dirty="0">
                <a:sym typeface="Wingdings" pitchFamily="2" charset="2"/>
              </a:rPr>
              <a:t> </a:t>
            </a:r>
            <a:r>
              <a:rPr lang="fr-BE" dirty="0" err="1">
                <a:sym typeface="Wingdings" pitchFamily="2" charset="2"/>
              </a:rPr>
              <a:t>derde</a:t>
            </a:r>
            <a:r>
              <a:rPr lang="fr-BE" dirty="0">
                <a:sym typeface="Wingdings" pitchFamily="2" charset="2"/>
              </a:rPr>
              <a:t> niveau </a:t>
            </a:r>
            <a:r>
              <a:rPr lang="fr-BE" dirty="0" err="1">
                <a:sym typeface="Wingdings" pitchFamily="2" charset="2"/>
              </a:rPr>
              <a:t>bevindt</a:t>
            </a:r>
            <a:r>
              <a:rPr lang="fr-BE" dirty="0">
                <a:sym typeface="Wingdings" pitchFamily="2" charset="2"/>
              </a:rPr>
              <a:t> </a:t>
            </a:r>
            <a:r>
              <a:rPr lang="fr-BE" dirty="0" err="1">
                <a:sym typeface="Wingdings" pitchFamily="2" charset="2"/>
              </a:rPr>
              <a:t>zich</a:t>
            </a:r>
            <a:r>
              <a:rPr lang="fr-BE" dirty="0">
                <a:sym typeface="Wingdings" pitchFamily="2" charset="2"/>
              </a:rPr>
              <a:t> op </a:t>
            </a:r>
            <a:r>
              <a:rPr lang="fr-BE" dirty="0" err="1">
                <a:sym typeface="Wingdings" pitchFamily="2" charset="2"/>
              </a:rPr>
              <a:t>het</a:t>
            </a:r>
            <a:r>
              <a:rPr lang="fr-BE" dirty="0">
                <a:sym typeface="Wingdings" pitchFamily="2" charset="2"/>
              </a:rPr>
              <a:t> </a:t>
            </a:r>
            <a:r>
              <a:rPr lang="fr-BE" dirty="0" err="1">
                <a:sym typeface="Wingdings" pitchFamily="2" charset="2"/>
              </a:rPr>
              <a:t>moederbord</a:t>
            </a:r>
            <a:r>
              <a:rPr lang="fr-BE" dirty="0">
                <a:sym typeface="Wingdings" pitchFamily="2" charset="2"/>
              </a:rPr>
              <a:t> en </a:t>
            </a:r>
            <a:r>
              <a:rPr lang="fr-BE" dirty="0" err="1">
                <a:sym typeface="Wingdings" pitchFamily="2" charset="2"/>
              </a:rPr>
              <a:t>bestaat</a:t>
            </a:r>
            <a:r>
              <a:rPr lang="fr-BE" dirty="0">
                <a:sym typeface="Wingdings" pitchFamily="2" charset="2"/>
              </a:rPr>
              <a:t> </a:t>
            </a:r>
            <a:r>
              <a:rPr lang="fr-BE" dirty="0" err="1">
                <a:sym typeface="Wingdings" pitchFamily="2" charset="2"/>
              </a:rPr>
              <a:t>uit</a:t>
            </a:r>
            <a:r>
              <a:rPr lang="fr-BE" dirty="0">
                <a:sym typeface="Wingdings" pitchFamily="2" charset="2"/>
              </a:rPr>
              <a:t> </a:t>
            </a:r>
            <a:r>
              <a:rPr lang="fr-BE" dirty="0" err="1">
                <a:sym typeface="Wingdings" pitchFamily="2" charset="2"/>
              </a:rPr>
              <a:t>enkele</a:t>
            </a:r>
            <a:r>
              <a:rPr lang="fr-BE" dirty="0">
                <a:sym typeface="Wingdings" pitchFamily="2" charset="2"/>
              </a:rPr>
              <a:t> </a:t>
            </a:r>
            <a:r>
              <a:rPr lang="fr-BE" dirty="0" err="1">
                <a:sym typeface="Wingdings" pitchFamily="2" charset="2"/>
              </a:rPr>
              <a:t>megabytes</a:t>
            </a:r>
            <a:r>
              <a:rPr lang="fr-BE" dirty="0">
                <a:sym typeface="Wingdings" pitchFamily="2" charset="2"/>
              </a:rPr>
              <a:t> </a:t>
            </a:r>
            <a:r>
              <a:rPr lang="fr-BE" dirty="0" err="1">
                <a:sym typeface="Wingdings" pitchFamily="2" charset="2"/>
              </a:rPr>
              <a:t>aan</a:t>
            </a:r>
            <a:r>
              <a:rPr lang="fr-BE" dirty="0">
                <a:sym typeface="Wingdings" pitchFamily="2" charset="2"/>
              </a:rPr>
              <a:t> SRAM.</a:t>
            </a:r>
          </a:p>
          <a:p>
            <a:endParaRPr lang="fr-BE" dirty="0">
              <a:sym typeface="Wingdings" pitchFamily="2" charset="2"/>
            </a:endParaRPr>
          </a:p>
          <a:p>
            <a:r>
              <a:rPr lang="fr-BE" dirty="0">
                <a:sym typeface="Wingdings" pitchFamily="2" charset="2"/>
              </a:rPr>
              <a:t>De </a:t>
            </a:r>
            <a:r>
              <a:rPr lang="fr-BE" dirty="0" err="1">
                <a:sym typeface="Wingdings" pitchFamily="2" charset="2"/>
              </a:rPr>
              <a:t>cachegeheugens</a:t>
            </a:r>
            <a:r>
              <a:rPr lang="fr-BE" dirty="0">
                <a:sym typeface="Wingdings" pitchFamily="2" charset="2"/>
              </a:rPr>
              <a:t> </a:t>
            </a:r>
            <a:r>
              <a:rPr lang="fr-BE" dirty="0" err="1">
                <a:sym typeface="Wingdings" pitchFamily="2" charset="2"/>
              </a:rPr>
              <a:t>bevatten</a:t>
            </a:r>
            <a:r>
              <a:rPr lang="fr-BE" dirty="0">
                <a:sym typeface="Wingdings" pitchFamily="2" charset="2"/>
              </a:rPr>
              <a:t> </a:t>
            </a:r>
            <a:r>
              <a:rPr lang="fr-BE" dirty="0" err="1">
                <a:sym typeface="Wingdings" pitchFamily="2" charset="2"/>
              </a:rPr>
              <a:t>gewoonlijk</a:t>
            </a:r>
            <a:r>
              <a:rPr lang="fr-BE" dirty="0">
                <a:sym typeface="Wingdings" pitchFamily="2" charset="2"/>
              </a:rPr>
              <a:t> </a:t>
            </a:r>
            <a:r>
              <a:rPr lang="fr-BE" dirty="0" err="1">
                <a:sym typeface="Wingdings" pitchFamily="2" charset="2"/>
              </a:rPr>
              <a:t>elkaars</a:t>
            </a:r>
            <a:r>
              <a:rPr lang="fr-BE" dirty="0">
                <a:sym typeface="Wingdings" pitchFamily="2" charset="2"/>
              </a:rPr>
              <a:t> </a:t>
            </a:r>
            <a:r>
              <a:rPr lang="fr-BE" dirty="0" err="1">
                <a:sym typeface="Wingdings" pitchFamily="2" charset="2"/>
              </a:rPr>
              <a:t>inhoud</a:t>
            </a:r>
            <a:r>
              <a:rPr lang="fr-BE" dirty="0">
                <a:sym typeface="Wingdings" pitchFamily="2" charset="2"/>
              </a:rPr>
              <a:t>: de </a:t>
            </a:r>
            <a:r>
              <a:rPr lang="fr-BE" dirty="0" err="1">
                <a:sym typeface="Wingdings" pitchFamily="2" charset="2"/>
              </a:rPr>
              <a:t>inhoud</a:t>
            </a:r>
            <a:r>
              <a:rPr lang="fr-BE" dirty="0">
                <a:sym typeface="Wingdings" pitchFamily="2" charset="2"/>
              </a:rPr>
              <a:t> van </a:t>
            </a:r>
            <a:r>
              <a:rPr lang="fr-BE" dirty="0" err="1">
                <a:sym typeface="Wingdings" pitchFamily="2" charset="2"/>
              </a:rPr>
              <a:t>niv</a:t>
            </a:r>
            <a:r>
              <a:rPr lang="fr-BE" dirty="0">
                <a:sym typeface="Wingdings" pitchFamily="2" charset="2"/>
              </a:rPr>
              <a:t> 1 </a:t>
            </a:r>
            <a:r>
              <a:rPr lang="fr-BE" dirty="0" err="1">
                <a:sym typeface="Wingdings" pitchFamily="2" charset="2"/>
              </a:rPr>
              <a:t>is</a:t>
            </a:r>
            <a:r>
              <a:rPr lang="fr-BE" dirty="0">
                <a:sym typeface="Wingdings" pitchFamily="2" charset="2"/>
              </a:rPr>
              <a:t> in </a:t>
            </a:r>
            <a:r>
              <a:rPr lang="fr-BE" dirty="0" err="1">
                <a:sym typeface="Wingdings" pitchFamily="2" charset="2"/>
              </a:rPr>
              <a:t>niv</a:t>
            </a:r>
            <a:r>
              <a:rPr lang="fr-BE" dirty="0">
                <a:sym typeface="Wingdings" pitchFamily="2" charset="2"/>
              </a:rPr>
              <a:t> 2 </a:t>
            </a:r>
            <a:r>
              <a:rPr lang="fr-BE" dirty="0" err="1">
                <a:sym typeface="Wingdings" pitchFamily="2" charset="2"/>
              </a:rPr>
              <a:t>opgenomen</a:t>
            </a:r>
            <a:r>
              <a:rPr lang="fr-BE" dirty="0">
                <a:sym typeface="Wingdings" pitchFamily="2" charset="2"/>
              </a:rPr>
              <a:t> en </a:t>
            </a:r>
            <a:r>
              <a:rPr lang="fr-BE" dirty="0" err="1">
                <a:sym typeface="Wingdings" pitchFamily="2" charset="2"/>
              </a:rPr>
              <a:t>niv</a:t>
            </a:r>
            <a:r>
              <a:rPr lang="fr-BE" dirty="0">
                <a:sym typeface="Wingdings" pitchFamily="2" charset="2"/>
              </a:rPr>
              <a:t> 2 in </a:t>
            </a:r>
            <a:r>
              <a:rPr lang="fr-BE" dirty="0" err="1">
                <a:sym typeface="Wingdings" pitchFamily="2" charset="2"/>
              </a:rPr>
              <a:t>niv</a:t>
            </a:r>
            <a:r>
              <a:rPr lang="fr-BE" dirty="0">
                <a:sym typeface="Wingdings" pitchFamily="2" charset="2"/>
              </a:rPr>
              <a:t> 3.</a:t>
            </a:r>
          </a:p>
          <a:p>
            <a:endParaRPr lang="fr-BE" dirty="0">
              <a:sym typeface="Wingdings" pitchFamily="2" charset="2"/>
            </a:endParaRP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398C0F-F6F8-46CD-BE47-81109EDA413B}"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0916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4275"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endParaRPr lang="fr-BE" dirty="0">
              <a:sym typeface="Wingdings" pitchFamily="2" charset="2"/>
            </a:endParaRP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398C0F-F6F8-46CD-BE47-81109EDA413B}"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68148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4275"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endParaRPr lang="nl-BE" sz="1000"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398C0F-F6F8-46CD-BE47-81109EDA413B}"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7934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5299" name="Tijdelijke aanduiding voor notities 2"/>
          <p:cNvSpPr>
            <a:spLocks noGrp="1"/>
          </p:cNvSpPr>
          <p:nvPr>
            <p:ph type="body" idx="1"/>
          </p:nvPr>
        </p:nvSpPr>
        <p:spPr bwMode="auto">
          <a:noFill/>
        </p:spPr>
        <p:txBody>
          <a:bodyPr wrap="square" numCol="1" anchor="t" anchorCtr="0" compatLnSpc="1">
            <a:prstTxWarp prst="textNoShape">
              <a:avLst/>
            </a:prstTxWarp>
            <a:normAutofit/>
          </a:bodyPr>
          <a:lstStyle/>
          <a:p>
            <a:r>
              <a:rPr lang="nl-BE" dirty="0"/>
              <a:t>Caches worden gevuld met data en/of instructies waarbij rekening gehouden wordt met:</a:t>
            </a:r>
          </a:p>
          <a:p>
            <a:pPr marL="171450" indent="-171450">
              <a:buFont typeface="Arial" panose="020B0604020202020204" pitchFamily="34" charset="0"/>
              <a:buChar char="•"/>
            </a:pPr>
            <a:r>
              <a:rPr lang="nl-BE" b="1" dirty="0"/>
              <a:t>ruimtelijke lokaliteit</a:t>
            </a:r>
            <a:r>
              <a:rPr lang="nl-BE" dirty="0"/>
              <a:t>: opeenvolgende instructies en data zitten meestal dicht bij elkaar in het hoofdgeheugen (RAM) en worden bijgevolg vaak samen ingeladen in de cache</a:t>
            </a:r>
          </a:p>
          <a:p>
            <a:pPr marL="171450" indent="-171450">
              <a:buFont typeface="Arial" panose="020B0604020202020204" pitchFamily="34" charset="0"/>
              <a:buChar char="•"/>
            </a:pPr>
            <a:r>
              <a:rPr lang="nl-BE" b="1" dirty="0"/>
              <a:t>temporele lokaliteit</a:t>
            </a:r>
            <a:r>
              <a:rPr lang="nl-BE" dirty="0"/>
              <a:t>: er is een kans dat instructies en data korte tijd na elkaar opnieuw gebruikt zullen worden (bv. for-lus), bijgevolg zal de cache vaak die instructies en data langere tijd bijhouden</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23465D-115A-4F58-8044-5007F1B69547}"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771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7347"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nl-BE" dirty="0"/>
              <a:t>Een cache is typisch veel kleiner dan het hoofdgeheugen. Bijgevolg zullen bepaalde cacheregels op bepaalde momenten overschreven moeten worden. Hiervoor wordt meestal het </a:t>
            </a:r>
            <a:r>
              <a:rPr lang="nl-BE" b="1" dirty="0"/>
              <a:t>LRU (Least Recently Used)</a:t>
            </a:r>
            <a:r>
              <a:rPr lang="nl-BE" dirty="0"/>
              <a:t> algoritme gebruikt waarbij de cacheregel die recent het minst vaak werd aangesproken wordt overschreven.</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004485-5274-4B46-A6A2-7891FCF17086}"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554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7</a:t>
            </a:fld>
            <a:endParaRPr lang="nl-BE"/>
          </a:p>
        </p:txBody>
      </p:sp>
    </p:spTree>
    <p:extLst>
      <p:ext uri="{BB962C8B-B14F-4D97-AF65-F5344CB8AC3E}">
        <p14:creationId xmlns:p14="http://schemas.microsoft.com/office/powerpoint/2010/main" val="39901782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57347"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nl-BE" dirty="0"/>
              <a:t>Bij een wijziging van data in een cache moet ook het hoofdgeheugen up-to-date gebracht worden. Hiervoor kan </a:t>
            </a:r>
            <a:r>
              <a:rPr lang="nl-BE" b="1" dirty="0"/>
              <a:t>write-through</a:t>
            </a:r>
            <a:r>
              <a:rPr lang="nl-BE" dirty="0"/>
              <a:t> of </a:t>
            </a:r>
            <a:r>
              <a:rPr lang="nl-BE" b="1" dirty="0"/>
              <a:t>write-back</a:t>
            </a:r>
            <a:r>
              <a:rPr lang="nl-BE" dirty="0"/>
              <a:t> toegepast worden.</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004485-5274-4B46-A6A2-7891FCF17086}"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534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6FB636-3E8D-43CE-B64F-98442EE98376}" type="slidenum">
              <a:rPr kumimoji="0" lang="nl-NL"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r>
              <a:rPr lang="nl-BE" dirty="0"/>
              <a:t>Direct-mapped cache is een voorbeeld van een erg eenvoudige cache waarbij elke cacheregel één op één afgebeeld wordt op een locatie in het hoofdgeheugen. Bij direct-mapped cache weet u dus ten alle tijde van welke locatie uit het hoofdgeheugen de instructies/data in een cacheregel afkomstig zijn. Omgekeerd weet u op welke cacheregel de instructies/data van een geheugenlocatie terechtkomen.</a:t>
            </a:r>
          </a:p>
          <a:p>
            <a:pPr eaLnBrk="1" hangingPunct="1"/>
            <a:endParaRPr lang="nl-BE" dirty="0"/>
          </a:p>
        </p:txBody>
      </p:sp>
    </p:spTree>
    <p:extLst>
      <p:ext uri="{BB962C8B-B14F-4D97-AF65-F5344CB8AC3E}">
        <p14:creationId xmlns:p14="http://schemas.microsoft.com/office/powerpoint/2010/main" val="16468252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6FB636-3E8D-43CE-B64F-98442EE98376}" type="slidenum">
              <a:rPr kumimoji="0" lang="nl-NL"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r>
              <a:rPr lang="nl-BE" dirty="0"/>
              <a:t>De cache controller van een direct-mapped cache analyseert het door de processor geplaatst adres op de adresbus. Het adres valt hierbij op te splitsen in 3 delen:</a:t>
            </a:r>
          </a:p>
          <a:p>
            <a:pPr marL="171450" indent="-171450">
              <a:buFont typeface="Arial" panose="020B0604020202020204" pitchFamily="34" charset="0"/>
              <a:buChar char="•"/>
            </a:pPr>
            <a:r>
              <a:rPr lang="nl-BE" b="1" dirty="0"/>
              <a:t>tag</a:t>
            </a:r>
            <a:r>
              <a:rPr lang="nl-BE" dirty="0"/>
              <a:t>: het hoofdgeheugen kan opgedeeld worden in blokken met dezelfde grootte als de cache; de tag geeft aan vanuit welk blok de data/instructies afkomstig zijn</a:t>
            </a:r>
          </a:p>
          <a:p>
            <a:pPr marL="171450" indent="-171450">
              <a:buFont typeface="Arial" panose="020B0604020202020204" pitchFamily="34" charset="0"/>
              <a:buChar char="•"/>
            </a:pPr>
            <a:r>
              <a:rPr lang="nl-BE" b="1" dirty="0"/>
              <a:t>index/line</a:t>
            </a:r>
            <a:r>
              <a:rPr lang="nl-BE" dirty="0"/>
              <a:t>: de index geeft aan over welke cacheregel het gaat en dus ook over welke regel binnen een bepaald blok van het hoofdgeheugen</a:t>
            </a:r>
          </a:p>
          <a:p>
            <a:pPr marL="171450" indent="-171450">
              <a:buFont typeface="Arial" panose="020B0604020202020204" pitchFamily="34" charset="0"/>
              <a:buChar char="•"/>
            </a:pPr>
            <a:r>
              <a:rPr lang="nl-BE" b="1" dirty="0"/>
              <a:t>byte offset</a:t>
            </a:r>
            <a:r>
              <a:rPr lang="nl-BE" dirty="0"/>
              <a:t>: byte offset geeft tot slot aan welke byte van een bepaalde regel door de CPU werd opgevraagd.</a:t>
            </a:r>
          </a:p>
          <a:p>
            <a:endParaRPr lang="nl-BE" dirty="0"/>
          </a:p>
          <a:p>
            <a:r>
              <a:rPr lang="nl-BE" dirty="0"/>
              <a:t>De cache zelf bestaat uit de kolommen </a:t>
            </a:r>
            <a:r>
              <a:rPr lang="nl-BE" b="1" dirty="0"/>
              <a:t>valid</a:t>
            </a:r>
            <a:r>
              <a:rPr lang="nl-BE" dirty="0"/>
              <a:t>, </a:t>
            </a:r>
            <a:r>
              <a:rPr lang="nl-BE" b="1" dirty="0"/>
              <a:t>tag</a:t>
            </a:r>
            <a:r>
              <a:rPr lang="nl-BE" dirty="0"/>
              <a:t> en </a:t>
            </a:r>
            <a:r>
              <a:rPr lang="nl-BE" b="1" dirty="0"/>
              <a:t>data</a:t>
            </a:r>
            <a:r>
              <a:rPr lang="nl-BE" dirty="0"/>
              <a:t>. De valid bit geeft aan of de inhoud van een cacheregel betrouwbaar is. Bij een lege cache staan alle valid bits op 0. Bij gewijzigde data in een cacheregel kan de valid bit hiervan ook op 0 terechtkomen.</a:t>
            </a:r>
          </a:p>
          <a:p>
            <a:endParaRPr lang="nl-BE" dirty="0"/>
          </a:p>
          <a:p>
            <a:r>
              <a:rPr lang="nl-BE" dirty="0"/>
              <a:t>De cache controller kijkt op de door de index aangegeven cacheregel of de aanwezige tag klopt. Indien ja, dan is er een cache hit en kan de gevraagde byte (adhv. byte offset) meteen aan de CPU geleverd worden. Indien niet, dan is er een cache miss en moet het gevraagde worden opgehaald uit het hoofdgeheugen. Na ophaling worden de instructies/data bewaard in de door de index aangegeven cacheregel waarbij de tag wordt bijgehouden.</a:t>
            </a:r>
          </a:p>
          <a:p>
            <a:endParaRPr lang="nl-BE" dirty="0"/>
          </a:p>
          <a:p>
            <a:r>
              <a:rPr lang="nl-BE" dirty="0"/>
              <a:t>Zie ook oefeningen om een beter inzicht te krijgen in de werking van direct-mapped cache.</a:t>
            </a:r>
          </a:p>
        </p:txBody>
      </p:sp>
    </p:spTree>
    <p:extLst>
      <p:ext uri="{BB962C8B-B14F-4D97-AF65-F5344CB8AC3E}">
        <p14:creationId xmlns:p14="http://schemas.microsoft.com/office/powerpoint/2010/main" val="3772465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17C34-C36F-408B-A7FE-A8B0A9BDDE0A}" type="slidenum">
              <a:rPr kumimoji="0" lang="nl-NL"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nl-BE" dirty="0"/>
          </a:p>
        </p:txBody>
      </p:sp>
    </p:spTree>
    <p:extLst>
      <p:ext uri="{BB962C8B-B14F-4D97-AF65-F5344CB8AC3E}">
        <p14:creationId xmlns:p14="http://schemas.microsoft.com/office/powerpoint/2010/main" val="31164292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6711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Het hoofdgeheugen wordt</a:t>
            </a:r>
            <a:r>
              <a:rPr lang="nl-BE" baseline="0" dirty="0"/>
              <a:t> hier heringedeeld om de </a:t>
            </a:r>
            <a:r>
              <a:rPr lang="nl-BE" baseline="0" dirty="0" err="1"/>
              <a:t>mapping</a:t>
            </a:r>
            <a:r>
              <a:rPr lang="nl-BE" baseline="0" dirty="0"/>
              <a:t> in de cache te kunnen toepassen. Concreet wordt het hoofdgeheugen in blokken van vier regels opgedeeld omdat er maximaal 4 </a:t>
            </a:r>
            <a:r>
              <a:rPr lang="nl-BE" baseline="0" dirty="0" err="1"/>
              <a:t>cacheregels</a:t>
            </a:r>
            <a:r>
              <a:rPr lang="nl-BE" baseline="0" dirty="0"/>
              <a:t> aanwezig zijn in het cache geheugen. Daaruit volgt dat we in totaal vier blokken hebben die we indexeren van 0 tot 3 binair. Hiervoor hebben we dan 2 bit nodig. Per blok worden dan ook de regels geïndexeerd van  0 tot hier in dit geval ook 3. Ook hier hebben we weer 2 bit nodig om elke regel individueel te adresseren. </a:t>
            </a:r>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2784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Om een specifieke byte uit het geheugen te benaderen</a:t>
            </a:r>
            <a:r>
              <a:rPr lang="nl-BE" baseline="0" dirty="0"/>
              <a:t> hebben we 3 bit nodig omwille van het feit dat er per regel 8 byte aanwezig zijn geïndexeerd van 0 tot 7.</a:t>
            </a:r>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1095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nl-BE" dirty="0"/>
              <a:t>De</a:t>
            </a:r>
            <a:r>
              <a:rPr lang="nl-BE" baseline="0" dirty="0"/>
              <a:t> regel waaruit data wordt benadert, wordt dan opgehaald uit het hoofdgeheugen en gecacht in het cachegeheugen in dezelfde regel als dat het stond in het geheugen, vandaar dat de info niet moet worden bijgehouden in de cache want deze plaats wordt impliciet bijgehouden want die is dezelfde als in het hoofdgeheugen per blok. Alleen moet dus bijgehouden worden uit welke Tag (blok de regel komt) en de valid wordt op 1 geplaatst om aan te duiden dat deze regel een geldige net gecachte regel is. De eerste kolom is de indexering op hardware niveau. Ieder geheugen wordt regel per regel opgehaald, vandaar dat enkel het beginadres van de data wordt bijgehouden, hier met een offset van 8 want </a:t>
            </a:r>
            <a:r>
              <a:rPr lang="nl-BE" baseline="0" dirty="0" err="1"/>
              <a:t>want</a:t>
            </a:r>
            <a:r>
              <a:rPr lang="nl-BE" baseline="0" dirty="0"/>
              <a:t> er zijn 8 byte per rij.</a:t>
            </a:r>
          </a:p>
          <a:p>
            <a:endParaRPr lang="nl-BE" baseline="0" dirty="0"/>
          </a:p>
          <a:p>
            <a:r>
              <a:rPr lang="nl-BE" baseline="0" dirty="0"/>
              <a:t>Wanneer de adresverwijzing 4A gebeurt moeten we dan de betekenis nagaan van de combinatie 0100 1010. De laatste 3 bit geven aan welke byte benaderd wordt, de voorlaatste welke </a:t>
            </a:r>
            <a:r>
              <a:rPr lang="nl-BE" baseline="0" dirty="0" err="1"/>
              <a:t>cacheregel</a:t>
            </a:r>
            <a:r>
              <a:rPr lang="nl-BE" baseline="0" dirty="0"/>
              <a:t> er benadert wordt en de 2 bit ervoor welke blok benaderd wordt. Op die manier weten we dat de bitreeks uit de derde byte in uit de tweede </a:t>
            </a:r>
            <a:r>
              <a:rPr lang="nl-BE" baseline="0" dirty="0" err="1"/>
              <a:t>cahcheregel</a:t>
            </a:r>
            <a:r>
              <a:rPr lang="nl-BE" baseline="0" dirty="0"/>
              <a:t> uit de derde blok benadert wordt en dat is hexadecimaal 35. Dus moet gans deze regel gecacht worden in de derde regel van de cache met toevoeging van 10 (= 3</a:t>
            </a:r>
            <a:r>
              <a:rPr lang="nl-BE" baseline="30000" dirty="0"/>
              <a:t>de</a:t>
            </a:r>
            <a:r>
              <a:rPr lang="nl-BE" baseline="0" dirty="0"/>
              <a:t> blok) en activatie van de valid bit omdat er gecacht werd.</a:t>
            </a:r>
            <a:endParaRPr lang="nl-BE"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D63412-F729-47D1-A949-520259AC0CCC}"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5123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78</a:t>
            </a:fld>
            <a:endParaRPr lang="nl-BE"/>
          </a:p>
        </p:txBody>
      </p:sp>
    </p:spTree>
    <p:extLst>
      <p:ext uri="{BB962C8B-B14F-4D97-AF65-F5344CB8AC3E}">
        <p14:creationId xmlns:p14="http://schemas.microsoft.com/office/powerpoint/2010/main" val="2816242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7539D7-6380-4545-8F0D-96A643FD9C0D}"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311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8</a:t>
            </a:fld>
            <a:endParaRPr lang="nl-BE"/>
          </a:p>
        </p:txBody>
      </p:sp>
    </p:spTree>
    <p:extLst>
      <p:ext uri="{BB962C8B-B14F-4D97-AF65-F5344CB8AC3E}">
        <p14:creationId xmlns:p14="http://schemas.microsoft.com/office/powerpoint/2010/main" val="10487220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7539D7-6380-4545-8F0D-96A643FD9C0D}"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4202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jdelijke aanduiding voor dia-afbeelding 1"/>
          <p:cNvSpPr>
            <a:spLocks noGrp="1" noRot="1" noChangeAspect="1" noTextEdit="1"/>
          </p:cNvSpPr>
          <p:nvPr>
            <p:ph type="sldImg"/>
          </p:nvPr>
        </p:nvSpPr>
        <p:spPr bwMode="auto">
          <a:noFill/>
          <a:ln>
            <a:solidFill>
              <a:srgbClr val="000000"/>
            </a:solidFill>
            <a:miter lim="800000"/>
            <a:headEnd/>
            <a:tailEnd/>
          </a:ln>
        </p:spPr>
      </p:sp>
      <p:sp>
        <p:nvSpPr>
          <p:cNvPr id="62467" name="Tijdelijke aanduiding voor notities 2"/>
          <p:cNvSpPr>
            <a:spLocks noGrp="1"/>
          </p:cNvSpPr>
          <p:nvPr>
            <p:ph type="body" idx="1"/>
          </p:nvPr>
        </p:nvSpPr>
        <p:spPr bwMode="auto">
          <a:noFill/>
        </p:spPr>
        <p:txBody>
          <a:bodyPr wrap="square" numCol="1" anchor="t" anchorCtr="0" compatLnSpc="1">
            <a:prstTxWarp prst="textNoShape">
              <a:avLst/>
            </a:prstTxWarp>
          </a:bodyPr>
          <a:lstStyle/>
          <a:p>
            <a:r>
              <a:rPr lang="nl-BE" dirty="0"/>
              <a:t>Stel dat dezelfde data op twee of meer verschillende plaatsen aanwezig is (bv. In verschillende L1 caches bij meerdere CPU kernen). Om het geheel consistent te houden, moeten we weten waar de juiste (eventueel gewijzigde) data zich bevindt. </a:t>
            </a:r>
          </a:p>
          <a:p>
            <a:endParaRPr lang="nl-BE" dirty="0"/>
          </a:p>
          <a:p>
            <a:r>
              <a:rPr lang="nl-BE" dirty="0"/>
              <a:t>Een manier om dit te detecteren, is </a:t>
            </a:r>
            <a:r>
              <a:rPr lang="nl-BE" b="1" dirty="0"/>
              <a:t>bus snooping </a:t>
            </a:r>
            <a:r>
              <a:rPr lang="nl-BE" dirty="0"/>
              <a:t>of </a:t>
            </a:r>
            <a:r>
              <a:rPr lang="nl-BE" b="1" dirty="0"/>
              <a:t>bus sniffing </a:t>
            </a:r>
            <a:r>
              <a:rPr lang="nl-BE" dirty="0"/>
              <a:t>waarbij gekeken wordt wat er op de controlebus gebeurt. Op de controlebus kan worden</a:t>
            </a:r>
          </a:p>
          <a:p>
            <a:r>
              <a:rPr lang="nl-BE" dirty="0"/>
              <a:t>gedetecteerd of data werd opgevraagd en/of reeds werd weggeschreven naar het hoofdgeheugen. Eventuele conflicten kunnen hier opgemerkt worden.</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4F7AB4-6D0B-40C4-AF5C-C9611C691AA1}"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74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defTabSz="865937">
              <a:defRPr/>
            </a:pPr>
            <a:r>
              <a:rPr lang="nl-BE" dirty="0"/>
              <a:t>In een computer kunnen we op zijn minst de volgende hoofdonderdelen vinden:</a:t>
            </a:r>
          </a:p>
          <a:p>
            <a:pPr marL="171450" indent="-171450" defTabSz="865937">
              <a:buFont typeface="Arial" panose="020B0604020202020204" pitchFamily="34" charset="0"/>
              <a:buChar char="•"/>
              <a:defRPr/>
            </a:pPr>
            <a:r>
              <a:rPr lang="nl-BE" b="1" dirty="0"/>
              <a:t>CPU (Central Processing Unit)</a:t>
            </a:r>
            <a:r>
              <a:rPr lang="nl-BE" dirty="0"/>
              <a:t>: hart van de computer met een ALU (Arithmetic &amp; Logic Unit) die instaat voor de logische en wiskundige bewerkingen</a:t>
            </a:r>
          </a:p>
          <a:p>
            <a:pPr marL="171450" indent="-171450" defTabSz="865937">
              <a:buFont typeface="Arial" panose="020B0604020202020204" pitchFamily="34" charset="0"/>
              <a:buChar char="•"/>
              <a:defRPr/>
            </a:pPr>
            <a:r>
              <a:rPr lang="nl-BE" b="1" dirty="0"/>
              <a:t>RAM (Random Access Memory)</a:t>
            </a:r>
            <a:r>
              <a:rPr lang="nl-BE" dirty="0"/>
              <a:t>: werkgeheugen van de computer waarin het actieve besturingssysteem en uit te voeren programma's worden geladen</a:t>
            </a:r>
          </a:p>
          <a:p>
            <a:pPr marL="171450" indent="-171450" defTabSz="865937">
              <a:buFont typeface="Arial" panose="020B0604020202020204" pitchFamily="34" charset="0"/>
              <a:buChar char="•"/>
              <a:defRPr/>
            </a:pPr>
            <a:r>
              <a:rPr lang="nl-BE" b="1" dirty="0"/>
              <a:t>ROM (Read Only Memory)</a:t>
            </a:r>
            <a:r>
              <a:rPr lang="nl-BE" dirty="0"/>
              <a:t>: geheugen die instructies bijhoudt om een computer opgestart te krijgen</a:t>
            </a:r>
          </a:p>
          <a:p>
            <a:pPr marL="171450" indent="-171450" defTabSz="865937">
              <a:buFont typeface="Arial" panose="020B0604020202020204" pitchFamily="34" charset="0"/>
              <a:buChar char="•"/>
              <a:defRPr/>
            </a:pPr>
            <a:r>
              <a:rPr lang="nl-BE" b="1" dirty="0"/>
              <a:t>I/O (Input/Output)</a:t>
            </a:r>
            <a:r>
              <a:rPr lang="nl-BE" dirty="0"/>
              <a:t>: verzameling van invoer- en uitvoerapparaten zoals toetsenbord, muis, scherm, printer, ...</a:t>
            </a:r>
          </a:p>
          <a:p>
            <a:pPr defTabSz="865937">
              <a:defRPr/>
            </a:pPr>
            <a:endParaRPr lang="nl-BE" dirty="0"/>
          </a:p>
          <a:p>
            <a:pPr defTabSz="865937">
              <a:defRPr/>
            </a:pPr>
            <a:r>
              <a:rPr lang="nl-BE" dirty="0"/>
              <a:t>Verschillende bussen leggen verbindingen tussen de hoofdonderdelen:</a:t>
            </a:r>
          </a:p>
          <a:p>
            <a:pPr marL="171450" indent="-171450" defTabSz="865937">
              <a:buFont typeface="Arial" panose="020B0604020202020204" pitchFamily="34" charset="0"/>
              <a:buChar char="•"/>
              <a:defRPr/>
            </a:pPr>
            <a:r>
              <a:rPr lang="nl-BE" b="1" dirty="0"/>
              <a:t>Adresbus</a:t>
            </a:r>
            <a:r>
              <a:rPr lang="nl-BE" dirty="0"/>
              <a:t>: dit is een unidirectionele bus van de CPU naar alle andere onderdelen; het is de CPU die het adres bepaalt (bv. adres van een locatie in RAM)</a:t>
            </a:r>
          </a:p>
          <a:p>
            <a:pPr marL="171450" indent="-171450" defTabSz="865937">
              <a:buFont typeface="Arial" panose="020B0604020202020204" pitchFamily="34" charset="0"/>
              <a:buChar char="•"/>
              <a:defRPr/>
            </a:pPr>
            <a:r>
              <a:rPr lang="nl-BE" b="1" dirty="0"/>
              <a:t>Databus</a:t>
            </a:r>
            <a:r>
              <a:rPr lang="nl-BE" dirty="0"/>
              <a:t>: dit is een bidirectionele bus die toelaat om data tussen onderdelen uit te wisselen; let op: bij ROM is deze bus uniderectioneel aangezien er geen data kan worden weggeschreven naar ROM</a:t>
            </a:r>
          </a:p>
          <a:p>
            <a:pPr marL="171450" indent="-171450" defTabSz="865937">
              <a:buFont typeface="Arial" panose="020B0604020202020204" pitchFamily="34" charset="0"/>
              <a:buChar char="•"/>
              <a:defRPr/>
            </a:pPr>
            <a:r>
              <a:rPr lang="nl-BE" b="1" dirty="0"/>
              <a:t>Controlebus</a:t>
            </a:r>
            <a:r>
              <a:rPr lang="nl-BE" dirty="0"/>
              <a:t>: dit is een bidirectionele bus waarover commando's en bepaalde statussen verstuurd kunnen worden (bv. WR of RD signaal tss. CPU en RAM)</a:t>
            </a:r>
          </a:p>
          <a:p>
            <a:pPr defTabSz="865937">
              <a:defRPr/>
            </a:pPr>
            <a:endParaRPr lang="nl-BE" dirty="0"/>
          </a:p>
          <a:p>
            <a:pPr defTabSz="865937">
              <a:defRPr/>
            </a:pPr>
            <a:r>
              <a:rPr lang="nl-BE" dirty="0"/>
              <a:t>Merk op dat er in een huidige computer nog onderdelen te vinden zijn die zich meestal tussen de hoofdonderdelen bevinden (bv. tussen CPU en RAM liggen één of meerdere caches).</a:t>
            </a:r>
          </a:p>
        </p:txBody>
      </p:sp>
      <p:sp>
        <p:nvSpPr>
          <p:cNvPr id="4" name="Tijdelijke aanduiding voor dia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E4ADA7-FE85-483A-A98A-DD9C7F3EE700}" type="slidenum">
              <a:rPr kumimoji="0" lang="nl-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3914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28B4DFFC-AA79-9849-895D-BFE9B805E075}"/>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98A8FB7-C6AC-8948-89EB-B14412428BCB}"/>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79EC79D-0643-C845-ADE9-CF3F0177DDD7}"/>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649D1C7E-11FF-E54A-9ED8-4B22A947B33D}"/>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6901A826-E5D6-BD4D-A4C8-0087DAFF745A}"/>
              </a:ext>
            </a:extLst>
          </p:cNvPr>
          <p:cNvSpPr>
            <a:spLocks noGrp="1"/>
          </p:cNvSpPr>
          <p:nvPr>
            <p:ph type="ftr" sz="quarter" idx="17"/>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E5D743DF-6F0F-3243-BFDC-A03EC4331C7D}"/>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37D1B590-38FB-3E41-AB00-45EC0E6840D0}"/>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79EE579-43F0-F14B-B737-A7E8647D8CCB}"/>
              </a:ext>
            </a:extLst>
          </p:cNvPr>
          <p:cNvSpPr>
            <a:spLocks noGrp="1"/>
          </p:cNvSpPr>
          <p:nvPr>
            <p:ph type="ftr" sz="quarter" idx="20"/>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2C937852-2DA0-5C4E-87AB-D5BA194F16D1}"/>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F72A1E69-7BC6-4549-BFEB-176D0ADB225B}"/>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B8E3BC0D-D810-E441-AE51-ADA3990EEAB8}"/>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6D653490-C45E-4943-AE9E-35A021F1B6CF}"/>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632B3C97-02A9-7F40-BAEC-CE97B8913425}"/>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7B0996B9-261A-364D-950D-55E53E619422}"/>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64450FC-4DD2-6A44-AEDE-43FE097D289E}"/>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A1412CF1-7C1B-904B-87A7-B61D1E0EA35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50B21231-9B33-4A41-AE24-FD53387BCAA5}"/>
              </a:ext>
            </a:extLst>
          </p:cNvPr>
          <p:cNvSpPr>
            <a:spLocks noGrp="1"/>
          </p:cNvSpPr>
          <p:nvPr>
            <p:ph type="ftr" sz="quarter" idx="14"/>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195875B7-F912-124C-B0B7-2ADB36BC0E0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B955EB0A-2F7C-7F4E-B977-E8A68C4A7A9A}"/>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A114B9AB-252D-7749-8206-91159F043160}"/>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9FA343A-50F8-D64B-82C1-7A217A402836}"/>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708B2FB1-CC64-F04C-A8C9-83C2C95172D0}"/>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D0EFB9B-95C7-9945-BC5D-05C5905C6994}"/>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2F0AE7D-BA82-4247-A161-D5D14831870E}"/>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4" name="Tijdelijke aanduiding voor datum 3">
            <a:extLst>
              <a:ext uri="{FF2B5EF4-FFF2-40B4-BE49-F238E27FC236}">
                <a16:creationId xmlns:a16="http://schemas.microsoft.com/office/drawing/2014/main" id="{4A55906A-1724-834D-8094-ABD22B9BA301}"/>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1ECE2C4-920E-1542-A5C2-A325BF2B10BC}"/>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FE9DB25-D500-9D41-B6EC-48D0D104BF7B}"/>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2E9D7472-E8D2-3A47-89A0-C27134138603}"/>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89A1016-AC24-C64F-BBA5-649F669988A9}"/>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2FF2B3DA-5B63-6345-974E-1E899FEBCD2A}"/>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5" name="Tijdelijke aanduiding voor datum 4">
            <a:extLst>
              <a:ext uri="{FF2B5EF4-FFF2-40B4-BE49-F238E27FC236}">
                <a16:creationId xmlns:a16="http://schemas.microsoft.com/office/drawing/2014/main" id="{3A420145-B15A-7F46-992F-C17518478BFB}"/>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3FB771A5-0BC3-C04B-A839-D2584EB5F21E}"/>
              </a:ext>
            </a:extLst>
          </p:cNvPr>
          <p:cNvSpPr>
            <a:spLocks noGrp="1"/>
          </p:cNvSpPr>
          <p:nvPr>
            <p:ph type="ftr" sz="quarter" idx="11"/>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F0DEB695-471A-304C-A18E-AC379EED8405}"/>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5" name="Tijdelijke aanduiding voor datum 4">
            <a:extLst>
              <a:ext uri="{FF2B5EF4-FFF2-40B4-BE49-F238E27FC236}">
                <a16:creationId xmlns:a16="http://schemas.microsoft.com/office/drawing/2014/main" id="{A5AE0DAA-632A-3346-B989-85B269B6BC42}"/>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D206075D-8A63-2848-B346-F43B6F009B91}"/>
              </a:ext>
            </a:extLst>
          </p:cNvPr>
          <p:cNvSpPr>
            <a:spLocks noGrp="1"/>
          </p:cNvSpPr>
          <p:nvPr>
            <p:ph type="ftr" sz="quarter" idx="11"/>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95AB34F-5891-C242-9595-ACB322241CF8}"/>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jdelijke aanduiding voor datum 1">
            <a:extLst>
              <a:ext uri="{FF2B5EF4-FFF2-40B4-BE49-F238E27FC236}">
                <a16:creationId xmlns:a16="http://schemas.microsoft.com/office/drawing/2014/main" id="{3DF93C41-233D-1545-BFC8-417EE5A33C3E}"/>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A9DF9562-7A00-494E-9C2C-4000FAAF6143}"/>
              </a:ext>
            </a:extLst>
          </p:cNvPr>
          <p:cNvSpPr>
            <a:spLocks noGrp="1"/>
          </p:cNvSpPr>
          <p:nvPr>
            <p:ph type="ftr" sz="quarter" idx="11"/>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0D2100FA-45F3-9D45-B28F-747E88EDDF63}"/>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
        <p:nvSpPr>
          <p:cNvPr id="3" name="Tijdelijke aanduiding voor datum 2">
            <a:extLst>
              <a:ext uri="{FF2B5EF4-FFF2-40B4-BE49-F238E27FC236}">
                <a16:creationId xmlns:a16="http://schemas.microsoft.com/office/drawing/2014/main" id="{A0243CA8-6941-5246-ACB3-11072670BE2C}"/>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F47A591-1C8E-8343-B48D-9F3F8B051E7A}"/>
              </a:ext>
            </a:extLst>
          </p:cNvPr>
          <p:cNvSpPr>
            <a:spLocks noGrp="1"/>
          </p:cNvSpPr>
          <p:nvPr>
            <p:ph type="ftr" sz="quarter" idx="15"/>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867C796-CA95-944E-A73F-5CD22091695C}"/>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
        <p:nvSpPr>
          <p:cNvPr id="3" name="Tijdelijke aanduiding voor datum 2">
            <a:extLst>
              <a:ext uri="{FF2B5EF4-FFF2-40B4-BE49-F238E27FC236}">
                <a16:creationId xmlns:a16="http://schemas.microsoft.com/office/drawing/2014/main" id="{A3811F7B-E9B9-A34D-A064-8B33F2FDF9F8}"/>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3FA1B100-B1CA-2447-9D9D-EC4532423F68}"/>
              </a:ext>
            </a:extLst>
          </p:cNvPr>
          <p:cNvSpPr>
            <a:spLocks noGrp="1"/>
          </p:cNvSpPr>
          <p:nvPr>
            <p:ph type="ftr" sz="quarter" idx="15"/>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407C2D0E-853B-9244-BD73-346B49C831A2}"/>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764208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ultair star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723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eldi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457200" y="3153833"/>
            <a:ext cx="8229600" cy="833627"/>
          </a:xfrm>
        </p:spPr>
        <p:txBody>
          <a:bodyPr lIns="0" tIns="0" rIns="0" bIns="0" anchor="b" anchorCtr="0">
            <a:normAutofit/>
          </a:bodyPr>
          <a:lstStyle>
            <a:lvl1pPr algn="l">
              <a:defRPr sz="3000">
                <a:solidFill>
                  <a:srgbClr val="006FB8"/>
                </a:solidFill>
              </a:defRPr>
            </a:lvl1pPr>
          </a:lstStyle>
          <a:p>
            <a:r>
              <a:rPr lang="nl-BE" dirty="0"/>
              <a:t>Titelstijl van model bewerken</a:t>
            </a:r>
            <a:endParaRPr lang="nl-NL" dirty="0"/>
          </a:p>
        </p:txBody>
      </p:sp>
      <p:sp>
        <p:nvSpPr>
          <p:cNvPr id="3" name="Subtitel 2"/>
          <p:cNvSpPr>
            <a:spLocks noGrp="1"/>
          </p:cNvSpPr>
          <p:nvPr>
            <p:ph type="subTitle" idx="1" hasCustomPrompt="1"/>
          </p:nvPr>
        </p:nvSpPr>
        <p:spPr>
          <a:xfrm>
            <a:off x="457200" y="4022737"/>
            <a:ext cx="8229600" cy="1120763"/>
          </a:xfrm>
        </p:spPr>
        <p:txBody>
          <a:bodyPr lIns="0" tIns="0" rIns="0" bIns="0">
            <a:normAutofit/>
          </a:bodyPr>
          <a:lstStyle>
            <a:lvl1pPr marL="0" indent="0" algn="l">
              <a:buNone/>
              <a:defRPr sz="1800">
                <a:solidFill>
                  <a:srgbClr val="006FB8"/>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Subtitel</a:t>
            </a:r>
            <a:endParaRPr lang="nl-NL" dirty="0"/>
          </a:p>
        </p:txBody>
      </p:sp>
    </p:spTree>
    <p:extLst>
      <p:ext uri="{BB962C8B-B14F-4D97-AF65-F5344CB8AC3E}">
        <p14:creationId xmlns:p14="http://schemas.microsoft.com/office/powerpoint/2010/main" val="2745805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43572" y="339699"/>
            <a:ext cx="8007583" cy="1021556"/>
          </a:xfrm>
        </p:spPr>
        <p:txBody>
          <a:bodyPr rIns="0" anchor="t"/>
          <a:lstStyle>
            <a:lvl1pPr algn="l">
              <a:defRPr sz="3000" b="0" cap="none">
                <a:solidFill>
                  <a:schemeClr val="bg1"/>
                </a:solidFill>
              </a:defRPr>
            </a:lvl1pPr>
          </a:lstStyle>
          <a:p>
            <a:r>
              <a:rPr lang="nl-BE" dirty="0"/>
              <a:t>Titelstijl van model bewerken</a:t>
            </a:r>
            <a:endParaRPr lang="nl-NL" dirty="0"/>
          </a:p>
        </p:txBody>
      </p:sp>
      <p:sp>
        <p:nvSpPr>
          <p:cNvPr id="3" name="Tijdelijke aanduiding voor tekst 2"/>
          <p:cNvSpPr>
            <a:spLocks noGrp="1"/>
          </p:cNvSpPr>
          <p:nvPr>
            <p:ph type="body" idx="1"/>
          </p:nvPr>
        </p:nvSpPr>
        <p:spPr>
          <a:xfrm>
            <a:off x="543572" y="1617465"/>
            <a:ext cx="8007582" cy="1125140"/>
          </a:xfrm>
        </p:spPr>
        <p:txBody>
          <a:bodyPr anchor="t" anchorCtr="0"/>
          <a:lstStyle>
            <a:lvl1pPr marL="0" indent="0">
              <a:buNone/>
              <a:defRPr sz="150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nl-BE"/>
              <a:t>Klik om de tekststijl van het model te bewerken</a:t>
            </a:r>
          </a:p>
        </p:txBody>
      </p:sp>
      <p:sp>
        <p:nvSpPr>
          <p:cNvPr id="10" name="Rechthoek 9"/>
          <p:cNvSpPr/>
          <p:nvPr userDrawn="1"/>
        </p:nvSpPr>
        <p:spPr>
          <a:xfrm>
            <a:off x="360000" y="270000"/>
            <a:ext cx="8424000" cy="4603500"/>
          </a:xfrm>
          <a:prstGeom prst="rect">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350"/>
          </a:p>
        </p:txBody>
      </p:sp>
      <p:pic>
        <p:nvPicPr>
          <p:cNvPr id="11" name="Afbeelding 10"/>
          <p:cNvPicPr>
            <a:picLocks noChangeAspect="1"/>
          </p:cNvPicPr>
          <p:nvPr/>
        </p:nvPicPr>
        <p:blipFill>
          <a:blip r:embed="rId2"/>
          <a:stretch>
            <a:fillRect/>
          </a:stretch>
        </p:blipFill>
        <p:spPr>
          <a:xfrm>
            <a:off x="7446255" y="4550833"/>
            <a:ext cx="1104900" cy="190500"/>
          </a:xfrm>
          <a:prstGeom prst="rect">
            <a:avLst/>
          </a:prstGeom>
        </p:spPr>
      </p:pic>
    </p:spTree>
    <p:extLst>
      <p:ext uri="{BB962C8B-B14F-4D97-AF65-F5344CB8AC3E}">
        <p14:creationId xmlns:p14="http://schemas.microsoft.com/office/powerpoint/2010/main" val="1001908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el en objec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lIns="0" tIns="0" rIns="0" bIns="0" anchor="t" anchorCtr="0"/>
          <a:lstStyle>
            <a:lvl1pPr>
              <a:defRPr>
                <a:solidFill>
                  <a:srgbClr val="006FB8"/>
                </a:solidFill>
              </a:defRPr>
            </a:lvl1pPr>
          </a:lstStyle>
          <a:p>
            <a:r>
              <a:rPr lang="nl-BE" dirty="0"/>
              <a:t>Titelstijl van model bewerken</a:t>
            </a:r>
            <a:endParaRPr lang="nl-NL" dirty="0"/>
          </a:p>
        </p:txBody>
      </p:sp>
      <p:sp>
        <p:nvSpPr>
          <p:cNvPr id="3" name="Tijdelijke aanduiding voor inhoud 2"/>
          <p:cNvSpPr>
            <a:spLocks noGrp="1"/>
          </p:cNvSpPr>
          <p:nvPr>
            <p:ph idx="1"/>
          </p:nvPr>
        </p:nvSpPr>
        <p:spPr/>
        <p:txBody>
          <a:bodyPr lIns="0" tIns="0" rIns="0" bIns="0"/>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5D70CC12-458C-C347-B253-73C2BCC62B96}" type="datetime1">
              <a:rPr lang="nl-NL" smtClean="0"/>
              <a:pPr/>
              <a:t>19-9-2023</a:t>
            </a:fld>
            <a:endParaRPr lang="nl-NL" dirty="0"/>
          </a:p>
        </p:txBody>
      </p:sp>
      <p:sp>
        <p:nvSpPr>
          <p:cNvPr id="6"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7"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2986848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ee objecte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Titelstijl van model bewerken</a:t>
            </a:r>
            <a:endParaRPr lang="nl-NL" dirty="0"/>
          </a:p>
        </p:txBody>
      </p:sp>
      <p:sp>
        <p:nvSpPr>
          <p:cNvPr id="3" name="Tijdelijke aanduiding voor inhoud 2"/>
          <p:cNvSpPr>
            <a:spLocks noGrp="1"/>
          </p:cNvSpPr>
          <p:nvPr>
            <p:ph sz="half" idx="1"/>
          </p:nvPr>
        </p:nvSpPr>
        <p:spPr>
          <a:xfrm>
            <a:off x="457200" y="1055219"/>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inhoud 3"/>
          <p:cNvSpPr>
            <a:spLocks noGrp="1"/>
          </p:cNvSpPr>
          <p:nvPr>
            <p:ph sz="half" idx="2"/>
          </p:nvPr>
        </p:nvSpPr>
        <p:spPr>
          <a:xfrm>
            <a:off x="4648200" y="1055219"/>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8"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526493D7-69B5-1B4E-8784-105A74B8ED69}" type="datetime1">
              <a:rPr lang="nl-NL" smtClean="0"/>
              <a:pPr/>
              <a:t>19-9-2023</a:t>
            </a:fld>
            <a:endParaRPr lang="nl-NL" dirty="0"/>
          </a:p>
        </p:txBody>
      </p:sp>
      <p:sp>
        <p:nvSpPr>
          <p:cNvPr id="9"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10"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87414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Vergelijking">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BE"/>
              <a:t>Titelstijl van model bewerken</a:t>
            </a:r>
            <a:endParaRPr lang="nl-NL"/>
          </a:p>
        </p:txBody>
      </p:sp>
      <p:sp>
        <p:nvSpPr>
          <p:cNvPr id="3" name="Tijdelijke aanduiding voor tekst 2"/>
          <p:cNvSpPr>
            <a:spLocks noGrp="1"/>
          </p:cNvSpPr>
          <p:nvPr>
            <p:ph type="body" idx="1"/>
          </p:nvPr>
        </p:nvSpPr>
        <p:spPr>
          <a:xfrm>
            <a:off x="457200" y="916684"/>
            <a:ext cx="4040188" cy="479822"/>
          </a:xfrm>
        </p:spPr>
        <p:txBody>
          <a:bodyPr anchor="b" anchorCtr="0">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BE" dirty="0"/>
              <a:t>Klik om de tekststijl van het model te bewerken</a:t>
            </a:r>
          </a:p>
        </p:txBody>
      </p:sp>
      <p:sp>
        <p:nvSpPr>
          <p:cNvPr id="4" name="Tijdelijke aanduiding voor inhoud 3"/>
          <p:cNvSpPr>
            <a:spLocks noGrp="1"/>
          </p:cNvSpPr>
          <p:nvPr>
            <p:ph sz="half" idx="2"/>
          </p:nvPr>
        </p:nvSpPr>
        <p:spPr>
          <a:xfrm>
            <a:off x="457200" y="1451717"/>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tekst 4"/>
          <p:cNvSpPr>
            <a:spLocks noGrp="1"/>
          </p:cNvSpPr>
          <p:nvPr>
            <p:ph type="body" sz="quarter" idx="3"/>
          </p:nvPr>
        </p:nvSpPr>
        <p:spPr>
          <a:xfrm>
            <a:off x="4645026" y="916684"/>
            <a:ext cx="4041775" cy="479822"/>
          </a:xfrm>
        </p:spPr>
        <p:txBody>
          <a:bodyPr anchor="b" anchorCtr="0">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BE" dirty="0"/>
              <a:t>Klik om de tekststijl van het model te bewerken</a:t>
            </a:r>
          </a:p>
        </p:txBody>
      </p:sp>
      <p:sp>
        <p:nvSpPr>
          <p:cNvPr id="6" name="Tijdelijke aanduiding voor inhoud 5"/>
          <p:cNvSpPr>
            <a:spLocks noGrp="1"/>
          </p:cNvSpPr>
          <p:nvPr>
            <p:ph sz="quarter" idx="4"/>
          </p:nvPr>
        </p:nvSpPr>
        <p:spPr>
          <a:xfrm>
            <a:off x="4645026" y="1451717"/>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10"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DCC716D2-15B6-6E43-A8E2-B41B7A9641EB}" type="datetime1">
              <a:rPr lang="nl-NL" smtClean="0"/>
              <a:pPr/>
              <a:t>19-9-2023</a:t>
            </a:fld>
            <a:endParaRPr lang="nl-NL" dirty="0"/>
          </a:p>
        </p:txBody>
      </p:sp>
      <p:sp>
        <p:nvSpPr>
          <p:cNvPr id="11"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12"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29331907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Alleen titel">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6"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E849D545-608D-2A4B-A988-52811490AFE4}" type="datetime1">
              <a:rPr lang="nl-NL" smtClean="0"/>
              <a:pPr/>
              <a:t>19-9-2023</a:t>
            </a:fld>
            <a:endParaRPr lang="nl-NL" dirty="0"/>
          </a:p>
        </p:txBody>
      </p:sp>
      <p:sp>
        <p:nvSpPr>
          <p:cNvPr id="7"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8"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16134909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Leeg">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4D6A6E94-3125-D446-B573-AA3BDD830CF2}" type="datetime1">
              <a:rPr lang="nl-NL" smtClean="0"/>
              <a:pPr/>
              <a:t>19-9-2023</a:t>
            </a:fld>
            <a:endParaRPr lang="nl-NL" dirty="0"/>
          </a:p>
        </p:txBody>
      </p:sp>
      <p:sp>
        <p:nvSpPr>
          <p:cNvPr id="6"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7"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4146867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Inhoud met bijschrif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1" y="213958"/>
            <a:ext cx="3008313" cy="696731"/>
          </a:xfrm>
        </p:spPr>
        <p:txBody>
          <a:bodyPr rIns="0" anchor="b"/>
          <a:lstStyle>
            <a:lvl1pPr algn="l">
              <a:defRPr sz="1500" b="1"/>
            </a:lvl1pPr>
          </a:lstStyle>
          <a:p>
            <a:r>
              <a:rPr lang="nl-BE"/>
              <a:t>Titelstijl van model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457201" y="1000409"/>
            <a:ext cx="3008313" cy="359421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BE" dirty="0"/>
              <a:t>Klik om de tekststijl van het model te bewerken</a:t>
            </a:r>
          </a:p>
        </p:txBody>
      </p:sp>
      <p:sp>
        <p:nvSpPr>
          <p:cNvPr id="8"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2BF4A364-E293-E444-A834-50E7A558DD49}" type="datetime1">
              <a:rPr lang="nl-NL" smtClean="0"/>
              <a:pPr/>
              <a:t>19-9-2023</a:t>
            </a:fld>
            <a:endParaRPr lang="nl-NL" dirty="0"/>
          </a:p>
        </p:txBody>
      </p:sp>
      <p:sp>
        <p:nvSpPr>
          <p:cNvPr id="9"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10"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3313695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792288" y="3552139"/>
            <a:ext cx="5486400" cy="425054"/>
          </a:xfrm>
        </p:spPr>
        <p:txBody>
          <a:bodyPr anchor="b"/>
          <a:lstStyle>
            <a:lvl1pPr algn="l">
              <a:defRPr sz="1500" b="1"/>
            </a:lvl1pPr>
          </a:lstStyle>
          <a:p>
            <a:r>
              <a:rPr lang="nl-BE"/>
              <a:t>Titelstijl van model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BE"/>
              <a:t>Klik om de tekststijl van het model te bewerken</a:t>
            </a:r>
          </a:p>
        </p:txBody>
      </p:sp>
      <p:sp>
        <p:nvSpPr>
          <p:cNvPr id="8" name="Tijdelijke aanduiding voor datum 3"/>
          <p:cNvSpPr>
            <a:spLocks noGrp="1"/>
          </p:cNvSpPr>
          <p:nvPr>
            <p:ph type="dt" sz="half" idx="10"/>
          </p:nvPr>
        </p:nvSpPr>
        <p:spPr>
          <a:xfrm>
            <a:off x="1943562" y="4696710"/>
            <a:ext cx="906874" cy="273844"/>
          </a:xfrm>
          <a:prstGeom prst="rect">
            <a:avLst/>
          </a:prstGeom>
        </p:spPr>
        <p:txBody>
          <a:bodyPr lIns="0" tIns="0" rIns="0" bIns="0" anchor="b" anchorCtr="0"/>
          <a:lstStyle>
            <a:lvl1pPr>
              <a:defRPr>
                <a:solidFill>
                  <a:schemeClr val="bg1">
                    <a:lumMod val="50000"/>
                  </a:schemeClr>
                </a:solidFill>
              </a:defRPr>
            </a:lvl1pPr>
          </a:lstStyle>
          <a:p>
            <a:fld id="{8E1CAC82-8AB8-2649-9D4F-2F8AA02F9986}" type="datetime1">
              <a:rPr lang="nl-NL" smtClean="0"/>
              <a:pPr/>
              <a:t>19-9-2023</a:t>
            </a:fld>
            <a:endParaRPr lang="nl-NL" dirty="0"/>
          </a:p>
        </p:txBody>
      </p:sp>
      <p:sp>
        <p:nvSpPr>
          <p:cNvPr id="9" name="Tijdelijke aanduiding voor dianummer 5"/>
          <p:cNvSpPr>
            <a:spLocks noGrp="1"/>
          </p:cNvSpPr>
          <p:nvPr>
            <p:ph type="sldNum" sz="quarter" idx="12"/>
          </p:nvPr>
        </p:nvSpPr>
        <p:spPr>
          <a:xfrm>
            <a:off x="8146815" y="4696710"/>
            <a:ext cx="539985" cy="273844"/>
          </a:xfrm>
          <a:prstGeom prst="rect">
            <a:avLst/>
          </a:prstGeom>
        </p:spPr>
        <p:txBody>
          <a:bodyPr lIns="0" tIns="0" rIns="0" bIns="0" anchor="b" anchorCtr="0"/>
          <a:lstStyle>
            <a:lvl1pPr>
              <a:defRPr>
                <a:solidFill>
                  <a:srgbClr val="7F7F7F"/>
                </a:solidFill>
              </a:defRPr>
            </a:lvl1pPr>
          </a:lstStyle>
          <a:p>
            <a:fld id="{E37E43B8-31A3-E844-86FC-F582969E088E}" type="slidenum">
              <a:rPr lang="nl-NL" smtClean="0"/>
              <a:pPr/>
              <a:t>‹nr.›</a:t>
            </a:fld>
            <a:endParaRPr lang="nl-NL"/>
          </a:p>
        </p:txBody>
      </p:sp>
      <p:sp>
        <p:nvSpPr>
          <p:cNvPr id="10" name="Tijdelijke aanduiding voor voettekst 5"/>
          <p:cNvSpPr>
            <a:spLocks noGrp="1"/>
          </p:cNvSpPr>
          <p:nvPr>
            <p:ph type="ftr" sz="quarter" idx="11"/>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156375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7175DEEF-8ACA-9A4C-8933-663A9FF8F2DF}"/>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BE8E63E-24D7-BA48-96FF-8675814BB0EE}"/>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D50A5109-6845-1247-93FA-FDE6466644F1}"/>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C5FF3D3F-B5ED-574B-938A-D0D5A64E6D9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65C20E79-EC3F-0243-B016-766C9FDEA3AB}"/>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16404412-FA5B-954B-89BD-E36C3F8099D2}"/>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0D6F6698-A913-FD43-B9F1-C28C7156A5FD}"/>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1BCCFF32-0FAE-F941-84C1-CD179AF912A1}"/>
              </a:ext>
            </a:extLst>
          </p:cNvPr>
          <p:cNvSpPr>
            <a:spLocks noGrp="1"/>
          </p:cNvSpPr>
          <p:nvPr>
            <p:ph type="ftr" sz="quarter" idx="14"/>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69887B9-C673-3340-8213-4AF6246333D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4352F7FE-7F7F-3A49-A065-82DBE122C1B1}"/>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4042DF14-4F22-C049-AD3F-C4522B30B2B1}"/>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E46BBFF-7A1C-864F-84F0-9D2B4DEFDC84}"/>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2CF97AC1-DF3A-5F48-BB5B-E4F823FB5AAD}"/>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8013BFDB-B7ED-3543-8D20-55DFE66F0785}"/>
              </a:ext>
            </a:extLst>
          </p:cNvPr>
          <p:cNvSpPr>
            <a:spLocks noGrp="1"/>
          </p:cNvSpPr>
          <p:nvPr>
            <p:ph type="ftr" sz="quarter" idx="20"/>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BA9F243B-22E8-1F4E-8110-E576FC2F11EC}"/>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ianummer 3">
            <a:extLst>
              <a:ext uri="{FF2B5EF4-FFF2-40B4-BE49-F238E27FC236}">
                <a16:creationId xmlns:a16="http://schemas.microsoft.com/office/drawing/2014/main" id="{F033D327-C71C-3D48-8132-75BABEF7228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0EEF914-8D73-5B41-B290-03D35A232D30}" type="slidenum">
              <a:rPr lang="nl-BE" smtClean="0"/>
              <a:t>‹nr.›</a:t>
            </a:fld>
            <a:endParaRPr lang="nl-BE"/>
          </a:p>
        </p:txBody>
      </p:sp>
      <p:sp>
        <p:nvSpPr>
          <p:cNvPr id="5" name="Tijdelijke aanduiding voor datum 4">
            <a:extLst>
              <a:ext uri="{FF2B5EF4-FFF2-40B4-BE49-F238E27FC236}">
                <a16:creationId xmlns:a16="http://schemas.microsoft.com/office/drawing/2014/main" id="{04B7BEA7-2229-114C-984C-3FD7B22DE7D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C3BC6EBD-1C88-9340-8C9F-7FCA8D858F0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dirty="0"/>
              <a:t>Computer Systems</a:t>
            </a:r>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54146"/>
            <a:ext cx="8229600" cy="857250"/>
          </a:xfrm>
          <a:prstGeom prst="rect">
            <a:avLst/>
          </a:prstGeom>
        </p:spPr>
        <p:txBody>
          <a:bodyPr vert="horz" lIns="0" tIns="0" rIns="91440" bIns="0" rtlCol="0" anchor="t" anchorCtr="0">
            <a:normAutofit/>
          </a:bodyPr>
          <a:lstStyle/>
          <a:p>
            <a:r>
              <a:rPr lang="nl-BE" dirty="0"/>
              <a:t>Titelstijl van model bewerken</a:t>
            </a:r>
            <a:endParaRPr lang="nl-NL" dirty="0"/>
          </a:p>
        </p:txBody>
      </p:sp>
      <p:sp>
        <p:nvSpPr>
          <p:cNvPr id="3" name="Tijdelijke aanduiding voor tekst 2"/>
          <p:cNvSpPr>
            <a:spLocks noGrp="1"/>
          </p:cNvSpPr>
          <p:nvPr>
            <p:ph type="body" idx="1"/>
          </p:nvPr>
        </p:nvSpPr>
        <p:spPr>
          <a:xfrm>
            <a:off x="457200" y="1055219"/>
            <a:ext cx="8229600" cy="3394472"/>
          </a:xfrm>
          <a:prstGeom prst="rect">
            <a:avLst/>
          </a:prstGeom>
        </p:spPr>
        <p:txBody>
          <a:bodyPr vert="horz" lIns="0" tIns="0" rIns="0" bIns="0" rtlCol="0">
            <a:normAutofit/>
          </a:bodyPr>
          <a:lstStyle/>
          <a:p>
            <a:pPr lvl="0"/>
            <a:r>
              <a:rPr lang="nl-BE" dirty="0"/>
              <a:t>Klik om de tekststijl van het model te bewerken</a:t>
            </a:r>
          </a:p>
          <a:p>
            <a:pPr lvl="1"/>
            <a:r>
              <a:rPr lang="nl-BE" dirty="0"/>
              <a:t>Tweede niveau</a:t>
            </a:r>
          </a:p>
          <a:p>
            <a:pPr lvl="2"/>
            <a:r>
              <a:rPr lang="nl-BE" dirty="0"/>
              <a:t>Derde niveau</a:t>
            </a:r>
          </a:p>
          <a:p>
            <a:pPr lvl="3"/>
            <a:r>
              <a:rPr lang="nl-BE" dirty="0"/>
              <a:t>Vierde niveau</a:t>
            </a:r>
          </a:p>
          <a:p>
            <a:pPr lvl="4"/>
            <a:r>
              <a:rPr lang="nl-BE" dirty="0"/>
              <a:t>Vijfde niveau</a:t>
            </a:r>
            <a:endParaRPr lang="nl-NL" dirty="0"/>
          </a:p>
        </p:txBody>
      </p:sp>
      <p:sp>
        <p:nvSpPr>
          <p:cNvPr id="7" name="Tijdelijke aanduiding voor datum 3"/>
          <p:cNvSpPr>
            <a:spLocks noGrp="1"/>
          </p:cNvSpPr>
          <p:nvPr>
            <p:ph type="dt" sz="half" idx="2"/>
          </p:nvPr>
        </p:nvSpPr>
        <p:spPr>
          <a:xfrm>
            <a:off x="1943562" y="4696710"/>
            <a:ext cx="906874" cy="273844"/>
          </a:xfrm>
          <a:prstGeom prst="rect">
            <a:avLst/>
          </a:prstGeom>
        </p:spPr>
        <p:txBody>
          <a:bodyPr lIns="0" tIns="0" rIns="0" bIns="0" anchor="b" anchorCtr="0"/>
          <a:lstStyle>
            <a:lvl1pPr>
              <a:defRPr sz="900">
                <a:solidFill>
                  <a:schemeClr val="bg1">
                    <a:lumMod val="50000"/>
                  </a:schemeClr>
                </a:solidFill>
              </a:defRPr>
            </a:lvl1pPr>
          </a:lstStyle>
          <a:p>
            <a:fld id="{220F5C3A-FCEB-2F4C-A850-BB729A255EE7}" type="datetime1">
              <a:rPr lang="nl-NL" smtClean="0"/>
              <a:pPr/>
              <a:t>19-9-2023</a:t>
            </a:fld>
            <a:endParaRPr lang="nl-NL" dirty="0"/>
          </a:p>
        </p:txBody>
      </p:sp>
      <p:sp>
        <p:nvSpPr>
          <p:cNvPr id="8" name="Tijdelijke aanduiding voor dianummer 5"/>
          <p:cNvSpPr>
            <a:spLocks noGrp="1"/>
          </p:cNvSpPr>
          <p:nvPr>
            <p:ph type="sldNum" sz="quarter" idx="4"/>
          </p:nvPr>
        </p:nvSpPr>
        <p:spPr>
          <a:xfrm>
            <a:off x="8146815" y="4696710"/>
            <a:ext cx="539985" cy="273844"/>
          </a:xfrm>
          <a:prstGeom prst="rect">
            <a:avLst/>
          </a:prstGeom>
        </p:spPr>
        <p:txBody>
          <a:bodyPr lIns="0" tIns="0" rIns="0" bIns="0" anchor="b" anchorCtr="0"/>
          <a:lstStyle>
            <a:lvl1pPr algn="r">
              <a:defRPr sz="900">
                <a:solidFill>
                  <a:srgbClr val="7F7F7F"/>
                </a:solidFill>
              </a:defRPr>
            </a:lvl1pPr>
          </a:lstStyle>
          <a:p>
            <a:fld id="{E37E43B8-31A3-E844-86FC-F582969E088E}" type="slidenum">
              <a:rPr lang="nl-NL" smtClean="0"/>
              <a:pPr/>
              <a:t>‹nr.›</a:t>
            </a:fld>
            <a:endParaRPr lang="nl-NL"/>
          </a:p>
        </p:txBody>
      </p:sp>
      <p:sp>
        <p:nvSpPr>
          <p:cNvPr id="9" name="Tijdelijke aanduiding voor voettekst 5"/>
          <p:cNvSpPr>
            <a:spLocks noGrp="1"/>
          </p:cNvSpPr>
          <p:nvPr>
            <p:ph type="ftr" sz="quarter" idx="3"/>
          </p:nvPr>
        </p:nvSpPr>
        <p:spPr>
          <a:xfrm>
            <a:off x="2992543" y="4696710"/>
            <a:ext cx="5022568" cy="273844"/>
          </a:xfrm>
          <a:prstGeom prst="rect">
            <a:avLst/>
          </a:prstGeom>
        </p:spPr>
        <p:txBody>
          <a:bodyPr lIns="0" tIns="0" rIns="0" bIns="0" anchor="b" anchorCtr="0"/>
          <a:lstStyle>
            <a:lvl1pPr>
              <a:defRPr sz="900">
                <a:solidFill>
                  <a:schemeClr val="bg1">
                    <a:lumMod val="50000"/>
                  </a:schemeClr>
                </a:solidFill>
              </a:defRPr>
            </a:lvl1pPr>
          </a:lstStyle>
          <a:p>
            <a:endParaRPr lang="nl-NL" dirty="0"/>
          </a:p>
        </p:txBody>
      </p:sp>
    </p:spTree>
    <p:extLst>
      <p:ext uri="{BB962C8B-B14F-4D97-AF65-F5344CB8AC3E}">
        <p14:creationId xmlns:p14="http://schemas.microsoft.com/office/powerpoint/2010/main" val="3627058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hdr="0"/>
  <p:txStyles>
    <p:titleStyle>
      <a:lvl1pPr algn="l" defTabSz="342900" rtl="0" eaLnBrk="1" latinLnBrk="0" hangingPunct="1">
        <a:spcBef>
          <a:spcPct val="0"/>
        </a:spcBef>
        <a:buNone/>
        <a:defRPr sz="3000" b="0" kern="1200">
          <a:solidFill>
            <a:schemeClr val="accent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Cedar%20logic%20schakelingen/SR-Latch.cd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hyperlink" Target="Cedar%20logic%20schakelingen/SRAM%20geheugen.cdl"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19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44078A52-3C54-4142-AED5-835CBCE06D2E}"/>
              </a:ext>
            </a:extLst>
          </p:cNvPr>
          <p:cNvSpPr>
            <a:spLocks noGrp="1"/>
          </p:cNvSpPr>
          <p:nvPr>
            <p:ph type="dt" sz="half" idx="19"/>
          </p:nvPr>
        </p:nvSpPr>
        <p:spPr/>
        <p:txBody>
          <a:bodyPr/>
          <a:lstStyle/>
          <a:p>
            <a:fld id="{809A083E-C343-D24B-AF93-91D1E9C1F19C}" type="datetime1">
              <a:rPr lang="nl-BE" smtClean="0"/>
              <a:t>19/09/2023</a:t>
            </a:fld>
            <a:endParaRPr lang="nl-BE"/>
          </a:p>
        </p:txBody>
      </p:sp>
      <p:sp>
        <p:nvSpPr>
          <p:cNvPr id="7" name="Tijdelijke aanduiding voor voettekst 6">
            <a:extLst>
              <a:ext uri="{FF2B5EF4-FFF2-40B4-BE49-F238E27FC236}">
                <a16:creationId xmlns:a16="http://schemas.microsoft.com/office/drawing/2014/main" id="{EF38DA84-8FD6-4346-B157-0169961BFE0E}"/>
              </a:ext>
            </a:extLst>
          </p:cNvPr>
          <p:cNvSpPr>
            <a:spLocks noGrp="1"/>
          </p:cNvSpPr>
          <p:nvPr>
            <p:ph type="ftr" sz="quarter" idx="20"/>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86420919-5219-EF4D-840B-34DE3B8907E5}"/>
              </a:ext>
            </a:extLst>
          </p:cNvPr>
          <p:cNvSpPr>
            <a:spLocks noGrp="1"/>
          </p:cNvSpPr>
          <p:nvPr>
            <p:ph type="sldNum" sz="quarter" idx="21"/>
          </p:nvPr>
        </p:nvSpPr>
        <p:spPr/>
        <p:txBody>
          <a:bodyPr/>
          <a:lstStyle/>
          <a:p>
            <a:fld id="{B0EEF914-8D73-5B41-B290-03D35A232D30}" type="slidenum">
              <a:rPr lang="nl-BE" smtClean="0"/>
              <a:t>10</a:t>
            </a:fld>
            <a:endParaRPr lang="nl-BE"/>
          </a:p>
        </p:txBody>
      </p:sp>
      <p:pic>
        <p:nvPicPr>
          <p:cNvPr id="3078" name="Picture 6">
            <a:extLst>
              <a:ext uri="{FF2B5EF4-FFF2-40B4-BE49-F238E27FC236}">
                <a16:creationId xmlns:a16="http://schemas.microsoft.com/office/drawing/2014/main" id="{3E7A22B5-5CF9-1742-B373-59082A5EB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0"/>
            <a:ext cx="6423025"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Lijntoelichting 1 8">
            <a:extLst>
              <a:ext uri="{FF2B5EF4-FFF2-40B4-BE49-F238E27FC236}">
                <a16:creationId xmlns:a16="http://schemas.microsoft.com/office/drawing/2014/main" id="{55194BBB-E078-8F4D-85A5-D7B9F7267488}"/>
              </a:ext>
            </a:extLst>
          </p:cNvPr>
          <p:cNvSpPr/>
          <p:nvPr/>
        </p:nvSpPr>
        <p:spPr>
          <a:xfrm>
            <a:off x="7600948" y="1592186"/>
            <a:ext cx="1260000" cy="612648"/>
          </a:xfrm>
          <a:prstGeom prst="borderCallout1">
            <a:avLst>
              <a:gd name="adj1" fmla="val 18750"/>
              <a:gd name="adj2" fmla="val -8333"/>
              <a:gd name="adj3" fmla="val 26841"/>
              <a:gd name="adj4" fmla="val -199283"/>
            </a:avLst>
          </a:prstGeom>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t>CPU Socket</a:t>
            </a:r>
          </a:p>
        </p:txBody>
      </p:sp>
      <p:sp>
        <p:nvSpPr>
          <p:cNvPr id="10" name="Lijntoelichting 2 9">
            <a:extLst>
              <a:ext uri="{FF2B5EF4-FFF2-40B4-BE49-F238E27FC236}">
                <a16:creationId xmlns:a16="http://schemas.microsoft.com/office/drawing/2014/main" id="{5DDE5B6B-86F1-2540-88C5-3A8C2BE21E25}"/>
              </a:ext>
            </a:extLst>
          </p:cNvPr>
          <p:cNvSpPr/>
          <p:nvPr/>
        </p:nvSpPr>
        <p:spPr>
          <a:xfrm flipH="1">
            <a:off x="299998" y="3466084"/>
            <a:ext cx="1260000" cy="642436"/>
          </a:xfrm>
          <a:prstGeom prst="borderCallout2">
            <a:avLst>
              <a:gd name="adj1" fmla="val 18750"/>
              <a:gd name="adj2" fmla="val -8333"/>
              <a:gd name="adj3" fmla="val 18750"/>
              <a:gd name="adj4" fmla="val -16667"/>
              <a:gd name="adj5" fmla="val 35764"/>
              <a:gd name="adj6" fmla="val -155101"/>
            </a:avLst>
          </a:prstGeom>
          <a:gradFill flip="none" rotWithShape="1">
            <a:lin ang="270000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t>I/O Controller</a:t>
            </a:r>
          </a:p>
        </p:txBody>
      </p:sp>
      <p:sp>
        <p:nvSpPr>
          <p:cNvPr id="17" name="Lijntoelichting 1 16">
            <a:extLst>
              <a:ext uri="{FF2B5EF4-FFF2-40B4-BE49-F238E27FC236}">
                <a16:creationId xmlns:a16="http://schemas.microsoft.com/office/drawing/2014/main" id="{E2D9757F-97B6-B747-8C9E-43F4483574BC}"/>
              </a:ext>
            </a:extLst>
          </p:cNvPr>
          <p:cNvSpPr/>
          <p:nvPr/>
        </p:nvSpPr>
        <p:spPr>
          <a:xfrm>
            <a:off x="7600948" y="2854761"/>
            <a:ext cx="1260000" cy="612648"/>
          </a:xfrm>
          <a:prstGeom prst="borderCallout1">
            <a:avLst>
              <a:gd name="adj1" fmla="val 18750"/>
              <a:gd name="adj2" fmla="val -8333"/>
              <a:gd name="adj3" fmla="val -80880"/>
              <a:gd name="adj4" fmla="val -124187"/>
            </a:avLst>
          </a:prstGeom>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t>RAM Slots</a:t>
            </a:r>
          </a:p>
        </p:txBody>
      </p:sp>
      <p:sp>
        <p:nvSpPr>
          <p:cNvPr id="18" name="Lijntoelichting 2 17">
            <a:extLst>
              <a:ext uri="{FF2B5EF4-FFF2-40B4-BE49-F238E27FC236}">
                <a16:creationId xmlns:a16="http://schemas.microsoft.com/office/drawing/2014/main" id="{4E95AF6F-C4C3-2C4D-9EDC-22D2CCAD221D}"/>
              </a:ext>
            </a:extLst>
          </p:cNvPr>
          <p:cNvSpPr/>
          <p:nvPr/>
        </p:nvSpPr>
        <p:spPr>
          <a:xfrm flipH="1">
            <a:off x="299998" y="1883616"/>
            <a:ext cx="1260000" cy="642436"/>
          </a:xfrm>
          <a:prstGeom prst="borderCallout2">
            <a:avLst>
              <a:gd name="adj1" fmla="val 18750"/>
              <a:gd name="adj2" fmla="val -8333"/>
              <a:gd name="adj3" fmla="val 18750"/>
              <a:gd name="adj4" fmla="val -16667"/>
              <a:gd name="adj5" fmla="val 172665"/>
              <a:gd name="adj6" fmla="val -140144"/>
            </a:avLst>
          </a:prstGeom>
          <a:gradFill flip="none" rotWithShape="1">
            <a:lin ang="2700000" scaled="1"/>
            <a:tileRect/>
          </a:gra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nl-BE" dirty="0"/>
              <a:t>ROM</a:t>
            </a:r>
          </a:p>
        </p:txBody>
      </p:sp>
    </p:spTree>
    <p:extLst>
      <p:ext uri="{BB962C8B-B14F-4D97-AF65-F5344CB8AC3E}">
        <p14:creationId xmlns:p14="http://schemas.microsoft.com/office/powerpoint/2010/main" val="228157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5.2. De ALU. </a:t>
            </a:r>
          </a:p>
        </p:txBody>
      </p:sp>
      <p:pic>
        <p:nvPicPr>
          <p:cNvPr id="3" name="Picture 2">
            <a:extLst>
              <a:ext uri="{FF2B5EF4-FFF2-40B4-BE49-F238E27FC236}">
                <a16:creationId xmlns:a16="http://schemas.microsoft.com/office/drawing/2014/main" id="{6DE14CA8-2AE4-CC43-9931-2732394A79C6}"/>
              </a:ext>
            </a:extLst>
          </p:cNvPr>
          <p:cNvPicPr>
            <a:picLocks noChangeAspect="1" noChangeArrowheads="1"/>
          </p:cNvPicPr>
          <p:nvPr/>
        </p:nvPicPr>
        <p:blipFill>
          <a:blip r:embed="rId3" cstate="print"/>
          <a:srcRect/>
          <a:stretch>
            <a:fillRect/>
          </a:stretch>
        </p:blipFill>
        <p:spPr bwMode="auto">
          <a:xfrm>
            <a:off x="3371400" y="2700338"/>
            <a:ext cx="2401200" cy="1800901"/>
          </a:xfrm>
          <a:prstGeom prst="rect">
            <a:avLst/>
          </a:prstGeom>
          <a:noFill/>
          <a:ln w="9525">
            <a:noFill/>
            <a:miter lim="800000"/>
            <a:headEnd/>
            <a:tailEnd/>
          </a:ln>
        </p:spPr>
      </p:pic>
    </p:spTree>
    <p:extLst>
      <p:ext uri="{BB962C8B-B14F-4D97-AF65-F5344CB8AC3E}">
        <p14:creationId xmlns:p14="http://schemas.microsoft.com/office/powerpoint/2010/main" val="3800956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11510"/>
            <a:ext cx="6177749" cy="648072"/>
          </a:xfrm>
        </p:spPr>
        <p:txBody>
          <a:bodyPr/>
          <a:lstStyle/>
          <a:p>
            <a:r>
              <a:rPr lang="nl-BE" sz="2700" dirty="0">
                <a:solidFill>
                  <a:schemeClr val="tx1"/>
                </a:solidFill>
                <a:latin typeface="Tahoma" pitchFamily="34" charset="0"/>
                <a:ea typeface="Tahoma" pitchFamily="34" charset="0"/>
                <a:cs typeface="Tahoma" pitchFamily="34" charset="0"/>
              </a:rPr>
              <a:t>5.2.1.  Wat is een ALU?</a:t>
            </a:r>
            <a:endParaRPr lang="en-US" sz="2700" dirty="0">
              <a:solidFill>
                <a:schemeClr val="tx1"/>
              </a:solidFill>
            </a:endParaRPr>
          </a:p>
        </p:txBody>
      </p:sp>
      <p:sp>
        <p:nvSpPr>
          <p:cNvPr id="3" name="Tijdelijke aanduiding voor inhoud 2"/>
          <p:cNvSpPr>
            <a:spLocks noGrp="1"/>
          </p:cNvSpPr>
          <p:nvPr>
            <p:ph idx="1"/>
          </p:nvPr>
        </p:nvSpPr>
        <p:spPr>
          <a:xfrm>
            <a:off x="1527333" y="1113588"/>
            <a:ext cx="6473667" cy="3476412"/>
          </a:xfrm>
        </p:spPr>
        <p:txBody>
          <a:bodyPr/>
          <a:lstStyle/>
          <a:p>
            <a:pPr>
              <a:buNone/>
            </a:pPr>
            <a:r>
              <a:rPr lang="nl-BE" sz="2100" dirty="0">
                <a:latin typeface="Tahoma" pitchFamily="34" charset="0"/>
                <a:ea typeface="Tahoma" pitchFamily="34" charset="0"/>
                <a:cs typeface="Tahoma" pitchFamily="34" charset="0"/>
              </a:rPr>
              <a:t>Het </a:t>
            </a:r>
            <a:r>
              <a:rPr lang="nl-BE" sz="2100" b="1" dirty="0" err="1">
                <a:solidFill>
                  <a:srgbClr val="FF0000"/>
                </a:solidFill>
                <a:latin typeface="Tahoma" pitchFamily="34" charset="0"/>
                <a:ea typeface="Tahoma" pitchFamily="34" charset="0"/>
                <a:cs typeface="Tahoma" pitchFamily="34" charset="0"/>
              </a:rPr>
              <a:t>A</a:t>
            </a:r>
            <a:r>
              <a:rPr lang="nl-BE" sz="2100" dirty="0" err="1">
                <a:latin typeface="Tahoma" pitchFamily="34" charset="0"/>
                <a:ea typeface="Tahoma" pitchFamily="34" charset="0"/>
                <a:cs typeface="Tahoma" pitchFamily="34" charset="0"/>
              </a:rPr>
              <a:t>rithmetic</a:t>
            </a:r>
            <a:r>
              <a:rPr lang="nl-BE" sz="2100" dirty="0">
                <a:latin typeface="Tahoma" pitchFamily="34" charset="0"/>
                <a:ea typeface="Tahoma" pitchFamily="34" charset="0"/>
                <a:cs typeface="Tahoma" pitchFamily="34" charset="0"/>
              </a:rPr>
              <a:t> &amp; </a:t>
            </a:r>
            <a:r>
              <a:rPr lang="nl-BE" sz="2100" b="1" dirty="0" err="1">
                <a:solidFill>
                  <a:srgbClr val="FF0000"/>
                </a:solidFill>
                <a:latin typeface="Tahoma" pitchFamily="34" charset="0"/>
                <a:ea typeface="Tahoma" pitchFamily="34" charset="0"/>
                <a:cs typeface="Tahoma" pitchFamily="34" charset="0"/>
              </a:rPr>
              <a:t>L</a:t>
            </a:r>
            <a:r>
              <a:rPr lang="nl-BE" sz="2100" dirty="0" err="1">
                <a:latin typeface="Tahoma" pitchFamily="34" charset="0"/>
                <a:ea typeface="Tahoma" pitchFamily="34" charset="0"/>
                <a:cs typeface="Tahoma" pitchFamily="34" charset="0"/>
              </a:rPr>
              <a:t>ogic</a:t>
            </a:r>
            <a:r>
              <a:rPr lang="nl-BE" sz="2100" dirty="0">
                <a:latin typeface="Tahoma" pitchFamily="34" charset="0"/>
                <a:ea typeface="Tahoma" pitchFamily="34" charset="0"/>
                <a:cs typeface="Tahoma" pitchFamily="34" charset="0"/>
              </a:rPr>
              <a:t> </a:t>
            </a:r>
            <a:r>
              <a:rPr lang="nl-BE" sz="2100" b="1" dirty="0">
                <a:solidFill>
                  <a:srgbClr val="FF0000"/>
                </a:solidFill>
                <a:latin typeface="Tahoma" pitchFamily="34" charset="0"/>
                <a:ea typeface="Tahoma" pitchFamily="34" charset="0"/>
                <a:cs typeface="Tahoma" pitchFamily="34" charset="0"/>
              </a:rPr>
              <a:t>U</a:t>
            </a:r>
            <a:r>
              <a:rPr lang="nl-BE" sz="2100" dirty="0">
                <a:latin typeface="Tahoma" pitchFamily="34" charset="0"/>
                <a:ea typeface="Tahoma" pitchFamily="34" charset="0"/>
                <a:cs typeface="Tahoma" pitchFamily="34" charset="0"/>
              </a:rPr>
              <a:t>nit is een onderdeel van </a:t>
            </a:r>
          </a:p>
          <a:p>
            <a:pPr>
              <a:buNone/>
            </a:pPr>
            <a:r>
              <a:rPr lang="nl-BE" sz="2100" dirty="0">
                <a:latin typeface="Tahoma" pitchFamily="34" charset="0"/>
                <a:ea typeface="Tahoma" pitchFamily="34" charset="0"/>
                <a:cs typeface="Tahoma" pitchFamily="34" charset="0"/>
              </a:rPr>
              <a:t>elke </a:t>
            </a:r>
            <a:r>
              <a:rPr lang="nl-BE" sz="2100" dirty="0">
                <a:solidFill>
                  <a:srgbClr val="0070C0"/>
                </a:solidFill>
                <a:latin typeface="Tahoma" pitchFamily="34" charset="0"/>
                <a:ea typeface="Tahoma" pitchFamily="34" charset="0"/>
                <a:cs typeface="Tahoma" pitchFamily="34" charset="0"/>
              </a:rPr>
              <a:t>processor </a:t>
            </a:r>
            <a:r>
              <a:rPr lang="nl-BE" sz="2100" dirty="0">
                <a:latin typeface="Tahoma" pitchFamily="34" charset="0"/>
                <a:ea typeface="Tahoma" pitchFamily="34" charset="0"/>
                <a:cs typeface="Tahoma" pitchFamily="34" charset="0"/>
              </a:rPr>
              <a:t>die op </a:t>
            </a:r>
            <a:r>
              <a:rPr lang="nl-BE" sz="2100" dirty="0">
                <a:solidFill>
                  <a:srgbClr val="FF0000"/>
                </a:solidFill>
                <a:latin typeface="Tahoma" pitchFamily="34" charset="0"/>
                <a:ea typeface="Tahoma" pitchFamily="34" charset="0"/>
                <a:cs typeface="Tahoma" pitchFamily="34" charset="0"/>
              </a:rPr>
              <a:t>flexibele</a:t>
            </a:r>
            <a:r>
              <a:rPr lang="nl-BE" sz="2100" dirty="0">
                <a:latin typeface="Tahoma" pitchFamily="34" charset="0"/>
                <a:ea typeface="Tahoma" pitchFamily="34" charset="0"/>
                <a:cs typeface="Tahoma" pitchFamily="34" charset="0"/>
              </a:rPr>
              <a:t> manier </a:t>
            </a:r>
            <a:r>
              <a:rPr lang="nl-BE" sz="2100" dirty="0">
                <a:solidFill>
                  <a:srgbClr val="0070C0"/>
                </a:solidFill>
                <a:latin typeface="Tahoma" pitchFamily="34" charset="0"/>
                <a:ea typeface="Tahoma" pitchFamily="34" charset="0"/>
                <a:cs typeface="Tahoma" pitchFamily="34" charset="0"/>
              </a:rPr>
              <a:t>bewerkingen</a:t>
            </a:r>
            <a:r>
              <a:rPr lang="nl-BE" sz="2100" dirty="0">
                <a:latin typeface="Tahoma" pitchFamily="34" charset="0"/>
                <a:ea typeface="Tahoma" pitchFamily="34" charset="0"/>
                <a:cs typeface="Tahoma" pitchFamily="34" charset="0"/>
              </a:rPr>
              <a:t> </a:t>
            </a:r>
          </a:p>
          <a:p>
            <a:pPr>
              <a:buNone/>
            </a:pPr>
            <a:r>
              <a:rPr lang="nl-BE" sz="2100" dirty="0">
                <a:latin typeface="Tahoma" pitchFamily="34" charset="0"/>
                <a:ea typeface="Tahoma" pitchFamily="34" charset="0"/>
                <a:cs typeface="Tahoma" pitchFamily="34" charset="0"/>
              </a:rPr>
              <a:t>uitvoert op twee </a:t>
            </a:r>
            <a:r>
              <a:rPr lang="nl-BE" sz="2100" b="1" dirty="0" err="1">
                <a:latin typeface="Tahoma" pitchFamily="34" charset="0"/>
                <a:ea typeface="Tahoma" pitchFamily="34" charset="0"/>
                <a:cs typeface="Tahoma" pitchFamily="34" charset="0"/>
              </a:rPr>
              <a:t>n-bit</a:t>
            </a:r>
            <a:r>
              <a:rPr lang="nl-BE" sz="2100" dirty="0">
                <a:latin typeface="Tahoma" pitchFamily="34" charset="0"/>
                <a:ea typeface="Tahoma" pitchFamily="34" charset="0"/>
                <a:cs typeface="Tahoma" pitchFamily="34" charset="0"/>
              </a:rPr>
              <a:t> </a:t>
            </a:r>
            <a:r>
              <a:rPr lang="nl-BE" sz="2100" dirty="0" err="1">
                <a:latin typeface="Tahoma" pitchFamily="34" charset="0"/>
                <a:ea typeface="Tahoma" pitchFamily="34" charset="0"/>
                <a:cs typeface="Tahoma" pitchFamily="34" charset="0"/>
              </a:rPr>
              <a:t>operanden</a:t>
            </a:r>
            <a:r>
              <a:rPr lang="nl-BE" sz="2100" dirty="0">
                <a:latin typeface="Tahoma" pitchFamily="34" charset="0"/>
                <a:ea typeface="Tahoma" pitchFamily="34" charset="0"/>
                <a:cs typeface="Tahoma" pitchFamily="34" charset="0"/>
              </a:rPr>
              <a:t>.</a:t>
            </a:r>
          </a:p>
          <a:p>
            <a:pPr>
              <a:buNone/>
            </a:pPr>
            <a:endParaRPr lang="nl-BE" sz="600" dirty="0">
              <a:latin typeface="Tahoma" pitchFamily="34" charset="0"/>
              <a:ea typeface="Tahoma" pitchFamily="34" charset="0"/>
              <a:cs typeface="Tahoma" pitchFamily="34" charset="0"/>
            </a:endParaRPr>
          </a:p>
          <a:p>
            <a:pPr>
              <a:buNone/>
            </a:pPr>
            <a:r>
              <a:rPr lang="nl-BE" sz="2100" b="1" dirty="0">
                <a:latin typeface="Tahoma" pitchFamily="34" charset="0"/>
                <a:ea typeface="Tahoma" pitchFamily="34" charset="0"/>
                <a:cs typeface="Tahoma" pitchFamily="34" charset="0"/>
              </a:rPr>
              <a:t>Bewerkingen: </a:t>
            </a:r>
          </a:p>
          <a:p>
            <a:pPr lvl="5"/>
            <a:r>
              <a:rPr lang="nl-BE" sz="2100" dirty="0">
                <a:latin typeface="Tahoma" pitchFamily="34" charset="0"/>
                <a:ea typeface="Tahoma" pitchFamily="34" charset="0"/>
                <a:cs typeface="Tahoma" pitchFamily="34" charset="0"/>
              </a:rPr>
              <a:t> en, of, niet, </a:t>
            </a:r>
          </a:p>
          <a:p>
            <a:pPr lvl="5"/>
            <a:r>
              <a:rPr lang="nl-BE" sz="2100" dirty="0">
                <a:latin typeface="Tahoma" pitchFamily="34" charset="0"/>
                <a:ea typeface="Tahoma" pitchFamily="34" charset="0"/>
                <a:cs typeface="Tahoma" pitchFamily="34" charset="0"/>
              </a:rPr>
              <a:t> optellen, aftrekken, </a:t>
            </a:r>
          </a:p>
          <a:p>
            <a:pPr lvl="5"/>
            <a:r>
              <a:rPr lang="nl-BE" sz="2100" dirty="0">
                <a:latin typeface="Tahoma" pitchFamily="34" charset="0"/>
                <a:ea typeface="Tahoma" pitchFamily="34" charset="0"/>
                <a:cs typeface="Tahoma" pitchFamily="34" charset="0"/>
              </a:rPr>
              <a:t> 2-complement,</a:t>
            </a:r>
          </a:p>
          <a:p>
            <a:pPr lvl="5"/>
            <a:r>
              <a:rPr lang="nl-BE" sz="2100" dirty="0">
                <a:latin typeface="Tahoma" pitchFamily="34" charset="0"/>
                <a:ea typeface="Tahoma" pitchFamily="34" charset="0"/>
                <a:cs typeface="Tahoma" pitchFamily="34" charset="0"/>
              </a:rPr>
              <a:t> negatie, …</a:t>
            </a:r>
          </a:p>
          <a:p>
            <a:pPr>
              <a:buNone/>
            </a:pPr>
            <a:endParaRPr lang="nl-BE" sz="600" dirty="0">
              <a:latin typeface="Tahoma" pitchFamily="34" charset="0"/>
              <a:ea typeface="Tahoma" pitchFamily="34" charset="0"/>
              <a:cs typeface="Tahoma" pitchFamily="34" charset="0"/>
            </a:endParaRPr>
          </a:p>
          <a:p>
            <a:pPr>
              <a:buNone/>
            </a:pPr>
            <a:endParaRPr lang="en-US"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12</a:t>
            </a:fld>
            <a:endParaRPr lang="nl-NL" dirty="0">
              <a:latin typeface="Arial"/>
            </a:endParaRPr>
          </a:p>
        </p:txBody>
      </p:sp>
      <p:pic>
        <p:nvPicPr>
          <p:cNvPr id="1026" name="Picture 2" descr="What Is CPU ? | What Is Central Processing Unit ( CPU ) | C P U Functions">
            <a:extLst>
              <a:ext uri="{FF2B5EF4-FFF2-40B4-BE49-F238E27FC236}">
                <a16:creationId xmlns:a16="http://schemas.microsoft.com/office/drawing/2014/main" id="{7082ED67-3A81-DB46-AC7F-7CD3DA79B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461" y="2179981"/>
            <a:ext cx="2001599" cy="216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29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a:stretch>
            <a:fillRect/>
          </a:stretch>
        </p:blipFill>
        <p:spPr bwMode="auto">
          <a:xfrm>
            <a:off x="4261954" y="2841781"/>
            <a:ext cx="3739046" cy="2106233"/>
          </a:xfrm>
          <a:prstGeom prst="rect">
            <a:avLst/>
          </a:prstGeom>
          <a:noFill/>
          <a:ln w="9525">
            <a:noFill/>
            <a:miter lim="800000"/>
            <a:headEnd/>
            <a:tailEnd/>
          </a:ln>
        </p:spPr>
      </p:pic>
      <p:sp>
        <p:nvSpPr>
          <p:cNvPr id="2" name="Titel 1"/>
          <p:cNvSpPr>
            <a:spLocks noGrp="1"/>
          </p:cNvSpPr>
          <p:nvPr>
            <p:ph type="title"/>
          </p:nvPr>
        </p:nvSpPr>
        <p:spPr>
          <a:xfrm>
            <a:off x="1497541" y="297337"/>
            <a:ext cx="5197079" cy="540060"/>
          </a:xfrm>
        </p:spPr>
        <p:txBody>
          <a:bodyPr>
            <a:normAutofit fontScale="90000"/>
          </a:bodyPr>
          <a:lstStyle/>
          <a:p>
            <a:r>
              <a:rPr lang="nl-BE" sz="2700" dirty="0">
                <a:solidFill>
                  <a:schemeClr val="tx1"/>
                </a:solidFill>
                <a:latin typeface="Tahoma" pitchFamily="34" charset="0"/>
                <a:ea typeface="Tahoma" pitchFamily="34" charset="0"/>
                <a:cs typeface="Tahoma" pitchFamily="34" charset="0"/>
              </a:rPr>
              <a:t>5.2.2. Werking van een 1-bit  ALU.</a:t>
            </a:r>
            <a:endParaRPr lang="en-US" sz="2700" dirty="0">
              <a:solidFill>
                <a:schemeClr val="tx1"/>
              </a:solidFill>
            </a:endParaRPr>
          </a:p>
        </p:txBody>
      </p:sp>
      <p:sp>
        <p:nvSpPr>
          <p:cNvPr id="3" name="Tijdelijke aanduiding voor inhoud 2"/>
          <p:cNvSpPr>
            <a:spLocks noGrp="1"/>
          </p:cNvSpPr>
          <p:nvPr>
            <p:ph idx="1"/>
          </p:nvPr>
        </p:nvSpPr>
        <p:spPr>
          <a:xfrm>
            <a:off x="1143000" y="1167594"/>
            <a:ext cx="7101408" cy="3422406"/>
          </a:xfrm>
        </p:spPr>
        <p:txBody>
          <a:bodyPr/>
          <a:lstStyle/>
          <a:p>
            <a:pPr lvl="1">
              <a:buNone/>
            </a:pPr>
            <a:r>
              <a:rPr lang="nl-BE" sz="1650" dirty="0">
                <a:latin typeface="Tahoma" pitchFamily="34" charset="0"/>
                <a:ea typeface="Tahoma" pitchFamily="34" charset="0"/>
                <a:cs typeface="Tahoma" pitchFamily="34" charset="0"/>
              </a:rPr>
              <a:t>Alle </a:t>
            </a:r>
            <a:r>
              <a:rPr lang="nl-BE" sz="1650" dirty="0">
                <a:solidFill>
                  <a:srgbClr val="0070C0"/>
                </a:solidFill>
                <a:latin typeface="Tahoma" pitchFamily="34" charset="0"/>
                <a:ea typeface="Tahoma" pitchFamily="34" charset="0"/>
                <a:cs typeface="Tahoma" pitchFamily="34" charset="0"/>
              </a:rPr>
              <a:t>bewerkingen</a:t>
            </a:r>
            <a:r>
              <a:rPr lang="nl-BE" sz="1650" dirty="0">
                <a:latin typeface="Tahoma" pitchFamily="34" charset="0"/>
                <a:ea typeface="Tahoma" pitchFamily="34" charset="0"/>
                <a:cs typeface="Tahoma" pitchFamily="34" charset="0"/>
              </a:rPr>
              <a:t> (</a:t>
            </a:r>
            <a:r>
              <a:rPr lang="nl-BE" sz="1650" dirty="0">
                <a:highlight>
                  <a:srgbClr val="FFFF00"/>
                </a:highlight>
                <a:latin typeface="Tahoma" pitchFamily="34" charset="0"/>
                <a:ea typeface="Tahoma" pitchFamily="34" charset="0"/>
                <a:cs typeface="Tahoma" pitchFamily="34" charset="0"/>
              </a:rPr>
              <a:t>en</a:t>
            </a:r>
            <a:r>
              <a:rPr lang="nl-BE" sz="1650" dirty="0">
                <a:latin typeface="Tahoma" pitchFamily="34" charset="0"/>
                <a:ea typeface="Tahoma" pitchFamily="34" charset="0"/>
                <a:cs typeface="Tahoma" pitchFamily="34" charset="0"/>
              </a:rPr>
              <a:t>, </a:t>
            </a:r>
            <a:r>
              <a:rPr lang="nl-BE" sz="1650" dirty="0">
                <a:highlight>
                  <a:srgbClr val="FFFF00"/>
                </a:highlight>
                <a:latin typeface="Tahoma" pitchFamily="34" charset="0"/>
                <a:ea typeface="Tahoma" pitchFamily="34" charset="0"/>
                <a:cs typeface="Tahoma" pitchFamily="34" charset="0"/>
              </a:rPr>
              <a:t>of</a:t>
            </a:r>
            <a:r>
              <a:rPr lang="nl-BE" sz="1650" dirty="0">
                <a:latin typeface="Tahoma" pitchFamily="34" charset="0"/>
                <a:ea typeface="Tahoma" pitchFamily="34" charset="0"/>
                <a:cs typeface="Tahoma" pitchFamily="34" charset="0"/>
              </a:rPr>
              <a:t>, </a:t>
            </a:r>
            <a:r>
              <a:rPr lang="nl-BE" sz="1650" dirty="0">
                <a:highlight>
                  <a:srgbClr val="FFFF00"/>
                </a:highlight>
                <a:latin typeface="Tahoma" pitchFamily="34" charset="0"/>
                <a:ea typeface="Tahoma" pitchFamily="34" charset="0"/>
                <a:cs typeface="Tahoma" pitchFamily="34" charset="0"/>
              </a:rPr>
              <a:t>niet</a:t>
            </a:r>
            <a:r>
              <a:rPr lang="nl-BE" sz="1650" dirty="0">
                <a:latin typeface="Tahoma" pitchFamily="34" charset="0"/>
                <a:ea typeface="Tahoma" pitchFamily="34" charset="0"/>
                <a:cs typeface="Tahoma" pitchFamily="34" charset="0"/>
              </a:rPr>
              <a:t>, </a:t>
            </a:r>
            <a:r>
              <a:rPr lang="nl-BE" sz="1650" dirty="0">
                <a:highlight>
                  <a:srgbClr val="FFFF00"/>
                </a:highlight>
                <a:latin typeface="Tahoma" pitchFamily="34" charset="0"/>
                <a:ea typeface="Tahoma" pitchFamily="34" charset="0"/>
                <a:cs typeface="Tahoma" pitchFamily="34" charset="0"/>
              </a:rPr>
              <a:t>optellen</a:t>
            </a:r>
            <a:r>
              <a:rPr lang="nl-BE" sz="1650" dirty="0">
                <a:latin typeface="Tahoma" pitchFamily="34" charset="0"/>
                <a:ea typeface="Tahoma" pitchFamily="34" charset="0"/>
                <a:cs typeface="Tahoma" pitchFamily="34" charset="0"/>
              </a:rPr>
              <a:t>) worden </a:t>
            </a:r>
            <a:r>
              <a:rPr lang="nl-BE" sz="1650" dirty="0">
                <a:solidFill>
                  <a:srgbClr val="FF0000"/>
                </a:solidFill>
                <a:latin typeface="Tahoma" pitchFamily="34" charset="0"/>
                <a:ea typeface="Tahoma" pitchFamily="34" charset="0"/>
                <a:cs typeface="Tahoma" pitchFamily="34" charset="0"/>
              </a:rPr>
              <a:t>tegelijk</a:t>
            </a:r>
            <a:r>
              <a:rPr lang="nl-BE" sz="1650" dirty="0">
                <a:latin typeface="Tahoma" pitchFamily="34" charset="0"/>
                <a:ea typeface="Tahoma" pitchFamily="34" charset="0"/>
                <a:cs typeface="Tahoma" pitchFamily="34" charset="0"/>
              </a:rPr>
              <a:t> uitgevoerd.</a:t>
            </a:r>
          </a:p>
          <a:p>
            <a:pPr lvl="1">
              <a:buNone/>
            </a:pPr>
            <a:r>
              <a:rPr lang="nl-BE" sz="1650" dirty="0">
                <a:latin typeface="Tahoma" pitchFamily="34" charset="0"/>
                <a:ea typeface="Tahoma" pitchFamily="34" charset="0"/>
                <a:cs typeface="Tahoma" pitchFamily="34" charset="0"/>
              </a:rPr>
              <a:t>De </a:t>
            </a:r>
            <a:r>
              <a:rPr lang="nl-BE" sz="1650" dirty="0">
                <a:solidFill>
                  <a:srgbClr val="FF0000"/>
                </a:solidFill>
                <a:latin typeface="Tahoma" pitchFamily="34" charset="0"/>
                <a:ea typeface="Tahoma" pitchFamily="34" charset="0"/>
                <a:cs typeface="Tahoma" pitchFamily="34" charset="0"/>
              </a:rPr>
              <a:t>gewenste</a:t>
            </a:r>
            <a:r>
              <a:rPr lang="nl-BE" sz="1650" dirty="0">
                <a:latin typeface="Tahoma" pitchFamily="34" charset="0"/>
                <a:ea typeface="Tahoma" pitchFamily="34" charset="0"/>
                <a:cs typeface="Tahoma" pitchFamily="34" charset="0"/>
              </a:rPr>
              <a:t> bewerking stroomt door naar de uitgang met een </a:t>
            </a:r>
            <a:r>
              <a:rPr lang="nl-BE" sz="1650" dirty="0">
                <a:solidFill>
                  <a:srgbClr val="0070C0"/>
                </a:solidFill>
                <a:latin typeface="Tahoma" pitchFamily="34" charset="0"/>
                <a:ea typeface="Tahoma" pitchFamily="34" charset="0"/>
                <a:cs typeface="Tahoma" pitchFamily="34" charset="0"/>
              </a:rPr>
              <a:t>EN-</a:t>
            </a:r>
          </a:p>
          <a:p>
            <a:pPr lvl="1">
              <a:buNone/>
            </a:pPr>
            <a:r>
              <a:rPr lang="nl-BE" sz="1650" dirty="0">
                <a:solidFill>
                  <a:srgbClr val="0070C0"/>
                </a:solidFill>
                <a:latin typeface="Tahoma" pitchFamily="34" charset="0"/>
                <a:ea typeface="Tahoma" pitchFamily="34" charset="0"/>
                <a:cs typeface="Tahoma" pitchFamily="34" charset="0"/>
              </a:rPr>
              <a:t>doorlaatfilter</a:t>
            </a:r>
            <a:r>
              <a:rPr lang="nl-BE" sz="1650" dirty="0">
                <a:latin typeface="Tahoma" pitchFamily="34" charset="0"/>
                <a:ea typeface="Tahoma" pitchFamily="34" charset="0"/>
                <a:cs typeface="Tahoma" pitchFamily="34" charset="0"/>
              </a:rPr>
              <a:t> gevolgd door een </a:t>
            </a:r>
            <a:r>
              <a:rPr lang="nl-BE" sz="1650" dirty="0" err="1">
                <a:solidFill>
                  <a:srgbClr val="0070C0"/>
                </a:solidFill>
                <a:latin typeface="Tahoma" pitchFamily="34" charset="0"/>
                <a:ea typeface="Tahoma" pitchFamily="34" charset="0"/>
                <a:cs typeface="Tahoma" pitchFamily="34" charset="0"/>
              </a:rPr>
              <a:t>OF-samensteller</a:t>
            </a:r>
            <a:r>
              <a:rPr lang="nl-BE" sz="1650" dirty="0">
                <a:latin typeface="Tahoma" pitchFamily="34" charset="0"/>
                <a:ea typeface="Tahoma" pitchFamily="34" charset="0"/>
                <a:cs typeface="Tahoma" pitchFamily="34" charset="0"/>
              </a:rPr>
              <a:t>.</a:t>
            </a:r>
            <a:endParaRPr lang="nl-BE" sz="1650" dirty="0">
              <a:solidFill>
                <a:srgbClr val="0070C0"/>
              </a:solidFill>
              <a:latin typeface="Tahoma" pitchFamily="34" charset="0"/>
              <a:ea typeface="Tahoma" pitchFamily="34" charset="0"/>
              <a:cs typeface="Tahoma" pitchFamily="34" charset="0"/>
            </a:endParaRPr>
          </a:p>
          <a:p>
            <a:pPr lvl="1">
              <a:buNone/>
            </a:pPr>
            <a:r>
              <a:rPr lang="nl-BE" sz="1650" dirty="0">
                <a:latin typeface="Tahoma" pitchFamily="34" charset="0"/>
                <a:ea typeface="Tahoma" pitchFamily="34" charset="0"/>
                <a:cs typeface="Tahoma" pitchFamily="34" charset="0"/>
              </a:rPr>
              <a:t>Om de doorlaatfilter/samensteller combinatie correct te laten werken</a:t>
            </a:r>
          </a:p>
          <a:p>
            <a:pPr lvl="1">
              <a:buNone/>
            </a:pPr>
            <a:r>
              <a:rPr lang="nl-BE" sz="1650" dirty="0">
                <a:latin typeface="Tahoma" pitchFamily="34" charset="0"/>
                <a:ea typeface="Tahoma" pitchFamily="34" charset="0"/>
                <a:cs typeface="Tahoma" pitchFamily="34" charset="0"/>
              </a:rPr>
              <a:t>verloopt de selectie via een </a:t>
            </a:r>
            <a:r>
              <a:rPr lang="nl-BE" sz="1650" dirty="0">
                <a:solidFill>
                  <a:srgbClr val="0070C0"/>
                </a:solidFill>
                <a:latin typeface="Tahoma" pitchFamily="34" charset="0"/>
                <a:ea typeface="Tahoma" pitchFamily="34" charset="0"/>
                <a:cs typeface="Tahoma" pitchFamily="34" charset="0"/>
              </a:rPr>
              <a:t>decoder </a:t>
            </a:r>
            <a:r>
              <a:rPr lang="nl-BE" sz="1650" dirty="0">
                <a:latin typeface="Tahoma" pitchFamily="34" charset="0"/>
                <a:ea typeface="Tahoma" pitchFamily="34" charset="0"/>
                <a:cs typeface="Tahoma" pitchFamily="34" charset="0"/>
              </a:rPr>
              <a:t>(slechts één signaal mag</a:t>
            </a:r>
          </a:p>
          <a:p>
            <a:pPr lvl="1">
              <a:buNone/>
            </a:pPr>
            <a:r>
              <a:rPr lang="nl-BE" sz="1650" dirty="0">
                <a:latin typeface="Tahoma" pitchFamily="34" charset="0"/>
                <a:ea typeface="Tahoma" pitchFamily="34" charset="0"/>
                <a:cs typeface="Tahoma" pitchFamily="34" charset="0"/>
              </a:rPr>
              <a:t>doorgelaten worden).</a:t>
            </a:r>
          </a:p>
          <a:p>
            <a:pPr lvl="1">
              <a:buNone/>
            </a:pPr>
            <a:endParaRPr lang="nl-BE" sz="600" dirty="0">
              <a:latin typeface="Tahoma" pitchFamily="34" charset="0"/>
              <a:ea typeface="Tahoma" pitchFamily="34" charset="0"/>
              <a:cs typeface="Tahoma" pitchFamily="34" charset="0"/>
            </a:endParaRPr>
          </a:p>
          <a:p>
            <a:pPr lvl="1">
              <a:buNone/>
            </a:pPr>
            <a:r>
              <a:rPr lang="nl-BE" sz="1500" dirty="0">
                <a:latin typeface="Tahoma" pitchFamily="34" charset="0"/>
                <a:ea typeface="Tahoma" pitchFamily="34" charset="0"/>
                <a:cs typeface="Tahoma" pitchFamily="34" charset="0"/>
              </a:rPr>
              <a:t>Vraag: Hoeveel ingangslijnen zijn </a:t>
            </a:r>
          </a:p>
          <a:p>
            <a:pPr lvl="1">
              <a:buNone/>
            </a:pPr>
            <a:r>
              <a:rPr lang="nl-BE" sz="1500" dirty="0">
                <a:latin typeface="Tahoma" pitchFamily="34" charset="0"/>
                <a:ea typeface="Tahoma" pitchFamily="34" charset="0"/>
                <a:cs typeface="Tahoma" pitchFamily="34" charset="0"/>
              </a:rPr>
              <a:t>er nodig om tussen de 4 gewenste</a:t>
            </a:r>
          </a:p>
          <a:p>
            <a:pPr lvl="1">
              <a:buNone/>
            </a:pPr>
            <a:r>
              <a:rPr lang="nl-BE" sz="1500" dirty="0">
                <a:latin typeface="Tahoma" pitchFamily="34" charset="0"/>
                <a:ea typeface="Tahoma" pitchFamily="34" charset="0"/>
                <a:cs typeface="Tahoma" pitchFamily="34" charset="0"/>
              </a:rPr>
              <a:t>bewerkingen te kiezen ?</a:t>
            </a:r>
          </a:p>
          <a:p>
            <a:pPr lvl="1">
              <a:buNone/>
            </a:pPr>
            <a:endParaRPr lang="nl-BE" sz="525" dirty="0">
              <a:latin typeface="Tahoma" pitchFamily="34" charset="0"/>
              <a:ea typeface="Tahoma" pitchFamily="34" charset="0"/>
              <a:cs typeface="Tahoma" pitchFamily="34" charset="0"/>
            </a:endParaRPr>
          </a:p>
          <a:p>
            <a:pPr lvl="1">
              <a:buNone/>
            </a:pPr>
            <a:r>
              <a:rPr lang="nl-BE" sz="1500" dirty="0">
                <a:latin typeface="Tahoma" pitchFamily="34" charset="0"/>
                <a:ea typeface="Tahoma" pitchFamily="34" charset="0"/>
                <a:cs typeface="Tahoma" pitchFamily="34" charset="0"/>
              </a:rPr>
              <a:t>Antwoord: 2 </a:t>
            </a:r>
            <a:r>
              <a:rPr lang="nl-BE" sz="1500" dirty="0">
                <a:latin typeface="Tahoma" pitchFamily="34" charset="0"/>
                <a:ea typeface="Tahoma" pitchFamily="34" charset="0"/>
                <a:cs typeface="Tahoma" pitchFamily="34" charset="0"/>
                <a:sym typeface="Wingdings" pitchFamily="2" charset="2"/>
              </a:rPr>
              <a:t> F</a:t>
            </a:r>
            <a:r>
              <a:rPr lang="nl-BE" sz="1500" baseline="-25000" dirty="0">
                <a:latin typeface="Tahoma" pitchFamily="34" charset="0"/>
                <a:ea typeface="Tahoma" pitchFamily="34" charset="0"/>
                <a:cs typeface="Tahoma" pitchFamily="34" charset="0"/>
                <a:sym typeface="Wingdings" pitchFamily="2" charset="2"/>
              </a:rPr>
              <a:t>0</a:t>
            </a:r>
            <a:r>
              <a:rPr lang="nl-BE" sz="1500" dirty="0">
                <a:latin typeface="Tahoma" pitchFamily="34" charset="0"/>
                <a:ea typeface="Tahoma" pitchFamily="34" charset="0"/>
                <a:cs typeface="Tahoma" pitchFamily="34" charset="0"/>
                <a:sym typeface="Wingdings" pitchFamily="2" charset="2"/>
              </a:rPr>
              <a:t> en F</a:t>
            </a:r>
            <a:r>
              <a:rPr lang="nl-BE" sz="1500" baseline="-25000" dirty="0">
                <a:latin typeface="Tahoma" pitchFamily="34" charset="0"/>
                <a:ea typeface="Tahoma" pitchFamily="34" charset="0"/>
                <a:cs typeface="Tahoma" pitchFamily="34" charset="0"/>
                <a:sym typeface="Wingdings" pitchFamily="2" charset="2"/>
              </a:rPr>
              <a:t>1</a:t>
            </a:r>
            <a:endParaRPr lang="nl-BE" sz="1500" baseline="-2500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13</a:t>
            </a:fld>
            <a:endParaRPr lang="nl-NL" dirty="0">
              <a:latin typeface="Arial"/>
            </a:endParaRPr>
          </a:p>
        </p:txBody>
      </p:sp>
      <p:sp>
        <p:nvSpPr>
          <p:cNvPr id="5" name="Tekstvak 4">
            <a:extLst>
              <a:ext uri="{FF2B5EF4-FFF2-40B4-BE49-F238E27FC236}">
                <a16:creationId xmlns:a16="http://schemas.microsoft.com/office/drawing/2014/main" id="{6197BABA-B101-4434-A439-1F91E35E528C}"/>
              </a:ext>
            </a:extLst>
          </p:cNvPr>
          <p:cNvSpPr txBox="1"/>
          <p:nvPr/>
        </p:nvSpPr>
        <p:spPr>
          <a:xfrm>
            <a:off x="4261954" y="2841780"/>
            <a:ext cx="371475" cy="2395528"/>
          </a:xfrm>
          <a:prstGeom prst="rect">
            <a:avLst/>
          </a:prstGeom>
          <a:noFill/>
        </p:spPr>
        <p:txBody>
          <a:bodyPr wrap="square" rtlCol="0">
            <a:spAutoFit/>
          </a:bodyPr>
          <a:lstStyle/>
          <a:p>
            <a:pPr algn="r" defTabSz="342900"/>
            <a:r>
              <a:rPr lang="nl-BE" sz="1350" dirty="0">
                <a:solidFill>
                  <a:prstClr val="black"/>
                </a:solidFill>
                <a:latin typeface="Arial"/>
              </a:rPr>
              <a:t>A</a:t>
            </a:r>
          </a:p>
          <a:p>
            <a:pPr algn="r" defTabSz="342900">
              <a:lnSpc>
                <a:spcPts val="1350"/>
              </a:lnSpc>
            </a:pPr>
            <a:r>
              <a:rPr lang="nl-BE" sz="1350" dirty="0">
                <a:solidFill>
                  <a:prstClr val="black"/>
                </a:solidFill>
                <a:latin typeface="Arial"/>
              </a:rPr>
              <a:t>B</a:t>
            </a:r>
          </a:p>
          <a:p>
            <a:pPr algn="r" defTabSz="342900"/>
            <a:endParaRPr lang="nl-BE" sz="1350" dirty="0">
              <a:solidFill>
                <a:prstClr val="black"/>
              </a:solidFill>
              <a:latin typeface="Arial"/>
            </a:endParaRPr>
          </a:p>
          <a:p>
            <a:pPr algn="r" defTabSz="342900"/>
            <a:endParaRPr lang="nl-BE" sz="1350" dirty="0">
              <a:solidFill>
                <a:prstClr val="black"/>
              </a:solidFill>
              <a:latin typeface="Arial"/>
            </a:endParaRPr>
          </a:p>
          <a:p>
            <a:pPr algn="r" defTabSz="342900"/>
            <a:endParaRPr lang="nl-BE" sz="825" dirty="0">
              <a:solidFill>
                <a:prstClr val="black"/>
              </a:solidFill>
              <a:latin typeface="Arial"/>
            </a:endParaRPr>
          </a:p>
          <a:p>
            <a:pPr algn="r" defTabSz="342900"/>
            <a:r>
              <a:rPr lang="nl-BE" sz="1350" dirty="0" err="1">
                <a:solidFill>
                  <a:prstClr val="black"/>
                </a:solidFill>
                <a:latin typeface="Arial"/>
              </a:rPr>
              <a:t>C</a:t>
            </a:r>
            <a:r>
              <a:rPr lang="nl-BE" sz="1350" baseline="-25000" dirty="0" err="1">
                <a:solidFill>
                  <a:prstClr val="black"/>
                </a:solidFill>
                <a:latin typeface="Arial"/>
              </a:rPr>
              <a:t>in</a:t>
            </a:r>
            <a:endParaRPr lang="nl-BE" sz="1350" baseline="-25000" dirty="0">
              <a:solidFill>
                <a:prstClr val="black"/>
              </a:solidFill>
              <a:latin typeface="Arial"/>
            </a:endParaRPr>
          </a:p>
          <a:p>
            <a:pPr algn="r" defTabSz="342900"/>
            <a:endParaRPr lang="nl-BE" sz="1350" dirty="0">
              <a:solidFill>
                <a:prstClr val="black"/>
              </a:solidFill>
              <a:latin typeface="Arial"/>
            </a:endParaRPr>
          </a:p>
          <a:p>
            <a:pPr algn="r" defTabSz="342900"/>
            <a:endParaRPr lang="nl-BE" sz="375" dirty="0">
              <a:solidFill>
                <a:prstClr val="black"/>
              </a:solidFill>
              <a:latin typeface="Arial"/>
            </a:endParaRPr>
          </a:p>
          <a:p>
            <a:pPr algn="r" defTabSz="342900"/>
            <a:endParaRPr lang="nl-BE" sz="1350" dirty="0">
              <a:solidFill>
                <a:prstClr val="black"/>
              </a:solidFill>
              <a:latin typeface="Arial"/>
            </a:endParaRPr>
          </a:p>
          <a:p>
            <a:pPr algn="r" defTabSz="342900"/>
            <a:r>
              <a:rPr lang="nl-BE" sz="1350" dirty="0">
                <a:solidFill>
                  <a:prstClr val="black"/>
                </a:solidFill>
                <a:latin typeface="Arial"/>
              </a:rPr>
              <a:t>F</a:t>
            </a:r>
            <a:r>
              <a:rPr lang="nl-BE" sz="1350" baseline="-25000" dirty="0">
                <a:solidFill>
                  <a:prstClr val="black"/>
                </a:solidFill>
                <a:latin typeface="Arial"/>
              </a:rPr>
              <a:t>0</a:t>
            </a:r>
          </a:p>
          <a:p>
            <a:pPr algn="r" defTabSz="342900"/>
            <a:r>
              <a:rPr lang="nl-BE" sz="1350" dirty="0">
                <a:solidFill>
                  <a:prstClr val="black"/>
                </a:solidFill>
                <a:latin typeface="Arial"/>
              </a:rPr>
              <a:t>F</a:t>
            </a:r>
            <a:r>
              <a:rPr lang="nl-BE" sz="1350" baseline="-25000" dirty="0">
                <a:solidFill>
                  <a:prstClr val="black"/>
                </a:solidFill>
                <a:latin typeface="Arial"/>
              </a:rPr>
              <a:t>1</a:t>
            </a:r>
          </a:p>
          <a:p>
            <a:pPr algn="r" defTabSz="342900"/>
            <a:endParaRPr lang="nl-BE" sz="1350" baseline="-25000" dirty="0">
              <a:solidFill>
                <a:prstClr val="black"/>
              </a:solidFill>
              <a:latin typeface="Arial"/>
            </a:endParaRPr>
          </a:p>
        </p:txBody>
      </p:sp>
    </p:spTree>
    <p:extLst>
      <p:ext uri="{BB962C8B-B14F-4D97-AF65-F5344CB8AC3E}">
        <p14:creationId xmlns:p14="http://schemas.microsoft.com/office/powerpoint/2010/main" val="300712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blinds(horizontal)">
                                      <p:cBhvr>
                                        <p:cTn id="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7333" y="329227"/>
            <a:ext cx="5197079" cy="471092"/>
          </a:xfrm>
        </p:spPr>
        <p:txBody>
          <a:bodyPr>
            <a:normAutofit fontScale="90000"/>
          </a:bodyPr>
          <a:lstStyle/>
          <a:p>
            <a:r>
              <a:rPr lang="nl-BE" sz="2700" dirty="0">
                <a:solidFill>
                  <a:schemeClr val="tx1"/>
                </a:solidFill>
                <a:latin typeface="Tahoma" pitchFamily="34" charset="0"/>
                <a:ea typeface="Tahoma" pitchFamily="34" charset="0"/>
                <a:cs typeface="Tahoma" pitchFamily="34" charset="0"/>
              </a:rPr>
              <a:t>5.2.2. Werking van een 1-bit  ALU.</a:t>
            </a:r>
            <a:endParaRPr lang="en-US" sz="2700" dirty="0">
              <a:solidFill>
                <a:schemeClr val="tx1"/>
              </a:solidFill>
            </a:endParaRPr>
          </a:p>
        </p:txBody>
      </p:sp>
      <p:sp>
        <p:nvSpPr>
          <p:cNvPr id="3" name="Tijdelijke aanduiding voor inhoud 2"/>
          <p:cNvSpPr>
            <a:spLocks noGrp="1"/>
          </p:cNvSpPr>
          <p:nvPr>
            <p:ph idx="1"/>
          </p:nvPr>
        </p:nvSpPr>
        <p:spPr>
          <a:xfrm>
            <a:off x="1527333" y="1078308"/>
            <a:ext cx="6473667" cy="3618402"/>
          </a:xfrm>
        </p:spPr>
        <p:txBody>
          <a:bodyPr>
            <a:normAutofit lnSpcReduction="10000"/>
          </a:bodyPr>
          <a:lstStyle/>
          <a:p>
            <a:pPr>
              <a:buNone/>
            </a:pPr>
            <a:r>
              <a:rPr lang="nl-BE" sz="1650" dirty="0">
                <a:latin typeface="Tahoma" pitchFamily="34" charset="0"/>
                <a:ea typeface="Tahoma" pitchFamily="34" charset="0"/>
                <a:cs typeface="Tahoma" pitchFamily="34" charset="0"/>
              </a:rPr>
              <a:t>Voor nog meer </a:t>
            </a:r>
            <a:r>
              <a:rPr lang="nl-BE" sz="1650" dirty="0">
                <a:solidFill>
                  <a:srgbClr val="FF0000"/>
                </a:solidFill>
                <a:latin typeface="Tahoma" pitchFamily="34" charset="0"/>
                <a:ea typeface="Tahoma" pitchFamily="34" charset="0"/>
                <a:cs typeface="Tahoma" pitchFamily="34" charset="0"/>
              </a:rPr>
              <a:t>flexibiliteit</a:t>
            </a:r>
            <a:r>
              <a:rPr lang="nl-BE" sz="1650" dirty="0">
                <a:latin typeface="Tahoma" pitchFamily="34" charset="0"/>
                <a:ea typeface="Tahoma" pitchFamily="34" charset="0"/>
                <a:cs typeface="Tahoma" pitchFamily="34" charset="0"/>
              </a:rPr>
              <a:t> zijn er nog </a:t>
            </a:r>
            <a:r>
              <a:rPr lang="nl-BE" sz="1650" dirty="0">
                <a:solidFill>
                  <a:srgbClr val="0070C0"/>
                </a:solidFill>
                <a:latin typeface="Tahoma" pitchFamily="34" charset="0"/>
                <a:ea typeface="Tahoma" pitchFamily="34" charset="0"/>
                <a:cs typeface="Tahoma" pitchFamily="34" charset="0"/>
              </a:rPr>
              <a:t>drie extra stuurlijnen</a:t>
            </a:r>
            <a:r>
              <a:rPr lang="nl-BE" sz="1650" dirty="0">
                <a:latin typeface="Tahoma" pitchFamily="34" charset="0"/>
                <a:ea typeface="Tahoma" pitchFamily="34" charset="0"/>
                <a:cs typeface="Tahoma" pitchFamily="34" charset="0"/>
              </a:rPr>
              <a:t> en </a:t>
            </a:r>
          </a:p>
          <a:p>
            <a:pPr>
              <a:buNone/>
            </a:pPr>
            <a:r>
              <a:rPr lang="nl-BE" sz="1650" dirty="0">
                <a:latin typeface="Tahoma" pitchFamily="34" charset="0"/>
                <a:ea typeface="Tahoma" pitchFamily="34" charset="0"/>
                <a:cs typeface="Tahoma" pitchFamily="34" charset="0"/>
              </a:rPr>
              <a:t>wat extra poorten aanwezig namelijk:</a:t>
            </a:r>
          </a:p>
          <a:p>
            <a:pPr>
              <a:buNone/>
            </a:pPr>
            <a:endParaRPr lang="nl-BE" sz="600" dirty="0">
              <a:latin typeface="Tahoma" pitchFamily="34" charset="0"/>
              <a:ea typeface="Tahoma" pitchFamily="34" charset="0"/>
              <a:cs typeface="Tahoma" pitchFamily="34" charset="0"/>
            </a:endParaRPr>
          </a:p>
          <a:p>
            <a:pPr lvl="1"/>
            <a:r>
              <a:rPr lang="nl-BE" sz="1650" b="1" dirty="0">
                <a:solidFill>
                  <a:srgbClr val="FF0000"/>
                </a:solidFill>
                <a:latin typeface="Tahoma" pitchFamily="34" charset="0"/>
                <a:ea typeface="Tahoma" pitchFamily="34" charset="0"/>
                <a:cs typeface="Tahoma" pitchFamily="34" charset="0"/>
              </a:rPr>
              <a:t>EN</a:t>
            </a:r>
            <a:r>
              <a:rPr lang="nl-BE" sz="1650" b="1" baseline="-25000" dirty="0">
                <a:solidFill>
                  <a:srgbClr val="FF0000"/>
                </a:solidFill>
                <a:latin typeface="Tahoma" pitchFamily="34" charset="0"/>
                <a:ea typeface="Tahoma" pitchFamily="34" charset="0"/>
                <a:cs typeface="Tahoma" pitchFamily="34" charset="0"/>
              </a:rPr>
              <a:t>A</a:t>
            </a:r>
            <a:r>
              <a:rPr lang="nl-BE" sz="1650" b="1" dirty="0">
                <a:solidFill>
                  <a:srgbClr val="FF0000"/>
                </a:solidFill>
                <a:latin typeface="Tahoma" pitchFamily="34" charset="0"/>
                <a:ea typeface="Tahoma" pitchFamily="34" charset="0"/>
                <a:cs typeface="Tahoma" pitchFamily="34" charset="0"/>
              </a:rPr>
              <a:t> </a:t>
            </a:r>
            <a:r>
              <a:rPr lang="nl-BE" sz="1650" dirty="0">
                <a:latin typeface="Tahoma" pitchFamily="34" charset="0"/>
                <a:ea typeface="Tahoma" pitchFamily="34" charset="0"/>
                <a:cs typeface="Tahoma" pitchFamily="34" charset="0"/>
              </a:rPr>
              <a:t>en </a:t>
            </a:r>
            <a:r>
              <a:rPr lang="nl-BE" sz="1650" b="1" dirty="0">
                <a:solidFill>
                  <a:srgbClr val="FF0000"/>
                </a:solidFill>
                <a:latin typeface="Tahoma" pitchFamily="34" charset="0"/>
                <a:ea typeface="Tahoma" pitchFamily="34" charset="0"/>
                <a:cs typeface="Tahoma" pitchFamily="34" charset="0"/>
              </a:rPr>
              <a:t>EN</a:t>
            </a:r>
            <a:r>
              <a:rPr lang="nl-BE" sz="1650" b="1" baseline="-25000" dirty="0">
                <a:solidFill>
                  <a:srgbClr val="FF0000"/>
                </a:solidFill>
                <a:latin typeface="Tahoma" pitchFamily="34" charset="0"/>
                <a:ea typeface="Tahoma" pitchFamily="34" charset="0"/>
                <a:cs typeface="Tahoma" pitchFamily="34" charset="0"/>
              </a:rPr>
              <a:t>B</a:t>
            </a:r>
            <a:r>
              <a:rPr lang="nl-BE" sz="1650" dirty="0">
                <a:latin typeface="Tahoma" pitchFamily="34" charset="0"/>
                <a:ea typeface="Tahoma" pitchFamily="34" charset="0"/>
                <a:cs typeface="Tahoma" pitchFamily="34" charset="0"/>
              </a:rPr>
              <a:t> </a:t>
            </a:r>
            <a:r>
              <a:rPr lang="nl-BE" sz="1650" dirty="0">
                <a:solidFill>
                  <a:srgbClr val="0070C0"/>
                </a:solidFill>
                <a:latin typeface="Tahoma" pitchFamily="34" charset="0"/>
                <a:ea typeface="Tahoma" pitchFamily="34" charset="0"/>
                <a:cs typeface="Tahoma" pitchFamily="34" charset="0"/>
              </a:rPr>
              <a:t>houden</a:t>
            </a:r>
            <a:r>
              <a:rPr lang="nl-BE" sz="1650" dirty="0">
                <a:latin typeface="Tahoma" pitchFamily="34" charset="0"/>
                <a:ea typeface="Tahoma" pitchFamily="34" charset="0"/>
                <a:cs typeface="Tahoma" pitchFamily="34" charset="0"/>
              </a:rPr>
              <a:t> de ingangssignalen op A en B </a:t>
            </a:r>
            <a:r>
              <a:rPr lang="nl-BE" sz="1650" dirty="0">
                <a:solidFill>
                  <a:srgbClr val="0070C0"/>
                </a:solidFill>
                <a:latin typeface="Tahoma" pitchFamily="34" charset="0"/>
                <a:ea typeface="Tahoma" pitchFamily="34" charset="0"/>
                <a:cs typeface="Tahoma" pitchFamily="34" charset="0"/>
              </a:rPr>
              <a:t>tegen</a:t>
            </a:r>
            <a:br>
              <a:rPr lang="nl-BE" sz="1650" dirty="0">
                <a:solidFill>
                  <a:srgbClr val="0070C0"/>
                </a:solidFill>
                <a:latin typeface="Tahoma" pitchFamily="34" charset="0"/>
                <a:ea typeface="Tahoma" pitchFamily="34" charset="0"/>
                <a:cs typeface="Tahoma" pitchFamily="34" charset="0"/>
              </a:rPr>
            </a:br>
            <a:r>
              <a:rPr lang="nl-BE" sz="1650" dirty="0">
                <a:latin typeface="Tahoma" pitchFamily="34" charset="0"/>
                <a:ea typeface="Tahoma" pitchFamily="34" charset="0"/>
                <a:cs typeface="Tahoma" pitchFamily="34" charset="0"/>
              </a:rPr>
              <a:t>indien 0</a:t>
            </a:r>
          </a:p>
          <a:p>
            <a:pPr lvl="1">
              <a:buNone/>
            </a:pPr>
            <a:endParaRPr lang="nl-BE" sz="600" dirty="0">
              <a:latin typeface="Tahoma" pitchFamily="34" charset="0"/>
              <a:ea typeface="Tahoma" pitchFamily="34" charset="0"/>
              <a:cs typeface="Tahoma" pitchFamily="34" charset="0"/>
            </a:endParaRPr>
          </a:p>
          <a:p>
            <a:pPr lvl="1"/>
            <a:r>
              <a:rPr lang="nl-BE" sz="1650" b="1" dirty="0">
                <a:solidFill>
                  <a:srgbClr val="FF0000"/>
                </a:solidFill>
                <a:latin typeface="Tahoma" pitchFamily="34" charset="0"/>
                <a:ea typeface="Tahoma" pitchFamily="34" charset="0"/>
                <a:cs typeface="Tahoma" pitchFamily="34" charset="0"/>
              </a:rPr>
              <a:t>INV</a:t>
            </a:r>
            <a:r>
              <a:rPr lang="nl-BE" sz="1650" b="1" baseline="-25000" dirty="0">
                <a:solidFill>
                  <a:srgbClr val="FF0000"/>
                </a:solidFill>
                <a:latin typeface="Tahoma" pitchFamily="34" charset="0"/>
                <a:ea typeface="Tahoma" pitchFamily="34" charset="0"/>
                <a:cs typeface="Tahoma" pitchFamily="34" charset="0"/>
              </a:rPr>
              <a:t>A</a:t>
            </a:r>
            <a:r>
              <a:rPr lang="nl-BE" sz="1650" dirty="0">
                <a:latin typeface="Tahoma" pitchFamily="34" charset="0"/>
                <a:ea typeface="Tahoma" pitchFamily="34" charset="0"/>
                <a:cs typeface="Tahoma" pitchFamily="34" charset="0"/>
              </a:rPr>
              <a:t> </a:t>
            </a:r>
            <a:r>
              <a:rPr lang="nl-BE" sz="1650" dirty="0" err="1">
                <a:solidFill>
                  <a:srgbClr val="0070C0"/>
                </a:solidFill>
                <a:latin typeface="Tahoma" pitchFamily="34" charset="0"/>
                <a:ea typeface="Tahoma" pitchFamily="34" charset="0"/>
                <a:cs typeface="Tahoma" pitchFamily="34" charset="0"/>
              </a:rPr>
              <a:t>inverteert</a:t>
            </a:r>
            <a:r>
              <a:rPr lang="nl-BE" sz="1650" dirty="0">
                <a:latin typeface="Tahoma" pitchFamily="34" charset="0"/>
                <a:ea typeface="Tahoma" pitchFamily="34" charset="0"/>
                <a:cs typeface="Tahoma" pitchFamily="34" charset="0"/>
              </a:rPr>
              <a:t> het A ingangssignaal indien 1 en laat die onveranderd door indien 0</a:t>
            </a:r>
          </a:p>
          <a:p>
            <a:pPr lvl="1"/>
            <a:r>
              <a:rPr lang="nl-BE" sz="1650" b="1" dirty="0">
                <a:solidFill>
                  <a:srgbClr val="FF0000"/>
                </a:solidFill>
                <a:latin typeface="Tahoma" pitchFamily="34" charset="0"/>
                <a:ea typeface="Tahoma" pitchFamily="34" charset="0"/>
                <a:cs typeface="Tahoma" pitchFamily="34" charset="0"/>
              </a:rPr>
              <a:t>INC</a:t>
            </a:r>
            <a:r>
              <a:rPr lang="nl-BE" sz="1650" dirty="0">
                <a:latin typeface="Tahoma" pitchFamily="34" charset="0"/>
                <a:ea typeface="Tahoma" pitchFamily="34" charset="0"/>
                <a:cs typeface="Tahoma" pitchFamily="34" charset="0"/>
              </a:rPr>
              <a:t> voor de </a:t>
            </a:r>
            <a:r>
              <a:rPr lang="nl-BE" sz="1650" dirty="0" err="1">
                <a:latin typeface="Tahoma" pitchFamily="34" charset="0"/>
                <a:ea typeface="Tahoma" pitchFamily="34" charset="0"/>
                <a:cs typeface="Tahoma" pitchFamily="34" charset="0"/>
              </a:rPr>
              <a:t>carry</a:t>
            </a:r>
            <a:r>
              <a:rPr lang="nl-BE" sz="1650" baseline="-25000" dirty="0" err="1">
                <a:latin typeface="Tahoma" pitchFamily="34" charset="0"/>
                <a:ea typeface="Tahoma" pitchFamily="34" charset="0"/>
                <a:cs typeface="Tahoma" pitchFamily="34" charset="0"/>
              </a:rPr>
              <a:t>in</a:t>
            </a:r>
            <a:r>
              <a:rPr lang="nl-BE" sz="1650" dirty="0">
                <a:latin typeface="Tahoma" pitchFamily="34" charset="0"/>
                <a:ea typeface="Tahoma" pitchFamily="34" charset="0"/>
                <a:cs typeface="Tahoma" pitchFamily="34" charset="0"/>
              </a:rPr>
              <a:t> bit</a:t>
            </a:r>
            <a:br>
              <a:rPr lang="nl-BE" sz="1650" dirty="0">
                <a:latin typeface="Tahoma" pitchFamily="34" charset="0"/>
                <a:ea typeface="Tahoma" pitchFamily="34" charset="0"/>
                <a:cs typeface="Tahoma" pitchFamily="34" charset="0"/>
              </a:rPr>
            </a:br>
            <a:r>
              <a:rPr lang="nl-BE" sz="1650" dirty="0">
                <a:latin typeface="Tahoma" pitchFamily="34" charset="0"/>
                <a:ea typeface="Tahoma" pitchFamily="34" charset="0"/>
                <a:cs typeface="Tahoma" pitchFamily="34" charset="0"/>
              </a:rPr>
              <a:t>(enkel bij eerste 1-bit ALU van een n-bit-ALU-reeks)</a:t>
            </a:r>
          </a:p>
          <a:p>
            <a:pPr>
              <a:buNone/>
            </a:pPr>
            <a:endParaRPr lang="nl-BE" sz="600" baseline="-250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Er kunnen zich dus verschillende combinaties voordoen aan de</a:t>
            </a:r>
          </a:p>
          <a:p>
            <a:pPr>
              <a:buNone/>
            </a:pPr>
            <a:r>
              <a:rPr lang="nl-BE" sz="1650" dirty="0">
                <a:latin typeface="Tahoma" pitchFamily="34" charset="0"/>
                <a:ea typeface="Tahoma" pitchFamily="34" charset="0"/>
                <a:cs typeface="Tahoma" pitchFamily="34" charset="0"/>
              </a:rPr>
              <a:t>ingangen </a:t>
            </a:r>
            <a:r>
              <a:rPr lang="nl-BE" sz="1800" dirty="0">
                <a:latin typeface="Tahoma" pitchFamily="34" charset="0"/>
                <a:ea typeface="Tahoma" pitchFamily="34" charset="0"/>
                <a:cs typeface="Tahoma" pitchFamily="34" charset="0"/>
              </a:rPr>
              <a:t>F</a:t>
            </a:r>
            <a:r>
              <a:rPr lang="nl-BE" sz="1800" baseline="-25000" dirty="0">
                <a:latin typeface="Tahoma" pitchFamily="34" charset="0"/>
                <a:ea typeface="Tahoma" pitchFamily="34" charset="0"/>
                <a:cs typeface="Tahoma" pitchFamily="34" charset="0"/>
              </a:rPr>
              <a:t>0</a:t>
            </a:r>
            <a:r>
              <a:rPr lang="nl-BE" sz="1800" dirty="0">
                <a:latin typeface="Tahoma" pitchFamily="34" charset="0"/>
                <a:ea typeface="Tahoma" pitchFamily="34" charset="0"/>
                <a:cs typeface="Tahoma" pitchFamily="34" charset="0"/>
              </a:rPr>
              <a:t>, F</a:t>
            </a:r>
            <a:r>
              <a:rPr lang="nl-BE" sz="1800" baseline="-25000" dirty="0">
                <a:latin typeface="Tahoma" pitchFamily="34" charset="0"/>
                <a:ea typeface="Tahoma" pitchFamily="34" charset="0"/>
                <a:cs typeface="Tahoma" pitchFamily="34" charset="0"/>
              </a:rPr>
              <a:t>1</a:t>
            </a:r>
            <a:r>
              <a:rPr lang="nl-BE" sz="1800" dirty="0">
                <a:latin typeface="Tahoma" pitchFamily="34" charset="0"/>
                <a:ea typeface="Tahoma" pitchFamily="34" charset="0"/>
                <a:cs typeface="Tahoma" pitchFamily="34" charset="0"/>
              </a:rPr>
              <a:t>, EN</a:t>
            </a:r>
            <a:r>
              <a:rPr lang="nl-BE" sz="1800" baseline="-25000" dirty="0">
                <a:latin typeface="Tahoma" pitchFamily="34" charset="0"/>
                <a:ea typeface="Tahoma" pitchFamily="34" charset="0"/>
                <a:cs typeface="Tahoma" pitchFamily="34" charset="0"/>
              </a:rPr>
              <a:t>A</a:t>
            </a:r>
            <a:r>
              <a:rPr lang="nl-BE" sz="1800" dirty="0">
                <a:latin typeface="Tahoma" pitchFamily="34" charset="0"/>
                <a:ea typeface="Tahoma" pitchFamily="34" charset="0"/>
                <a:cs typeface="Tahoma" pitchFamily="34" charset="0"/>
              </a:rPr>
              <a:t>, EN</a:t>
            </a:r>
            <a:r>
              <a:rPr lang="nl-BE" sz="1800" baseline="-25000" dirty="0">
                <a:latin typeface="Tahoma" pitchFamily="34" charset="0"/>
                <a:ea typeface="Tahoma" pitchFamily="34" charset="0"/>
                <a:cs typeface="Tahoma" pitchFamily="34" charset="0"/>
              </a:rPr>
              <a:t>B</a:t>
            </a:r>
            <a:r>
              <a:rPr lang="nl-BE" sz="1800" dirty="0">
                <a:latin typeface="Tahoma" pitchFamily="34" charset="0"/>
                <a:ea typeface="Tahoma" pitchFamily="34" charset="0"/>
                <a:cs typeface="Tahoma" pitchFamily="34" charset="0"/>
              </a:rPr>
              <a:t>, INV</a:t>
            </a:r>
            <a:r>
              <a:rPr lang="nl-BE" sz="1800" baseline="-25000" dirty="0">
                <a:latin typeface="Tahoma" pitchFamily="34" charset="0"/>
                <a:ea typeface="Tahoma" pitchFamily="34" charset="0"/>
                <a:cs typeface="Tahoma" pitchFamily="34" charset="0"/>
              </a:rPr>
              <a:t>A</a:t>
            </a:r>
            <a:r>
              <a:rPr lang="nl-BE" sz="1800" dirty="0">
                <a:latin typeface="Tahoma" pitchFamily="34" charset="0"/>
                <a:ea typeface="Tahoma" pitchFamily="34" charset="0"/>
                <a:cs typeface="Tahoma" pitchFamily="34" charset="0"/>
              </a:rPr>
              <a:t> en INC. N</a:t>
            </a:r>
            <a:r>
              <a:rPr lang="nl-BE" sz="1650" dirty="0">
                <a:latin typeface="Tahoma" pitchFamily="34" charset="0"/>
                <a:ea typeface="Tahoma" pitchFamily="34" charset="0"/>
                <a:cs typeface="Tahoma" pitchFamily="34" charset="0"/>
              </a:rPr>
              <a:t>iet alle combinaties</a:t>
            </a:r>
          </a:p>
          <a:p>
            <a:pPr>
              <a:buNone/>
            </a:pPr>
            <a:r>
              <a:rPr lang="nl-BE" sz="1650" dirty="0">
                <a:latin typeface="Tahoma" pitchFamily="34" charset="0"/>
                <a:ea typeface="Tahoma" pitchFamily="34" charset="0"/>
                <a:cs typeface="Tahoma" pitchFamily="34" charset="0"/>
              </a:rPr>
              <a:t>zijn zinvol, soms geven verschillende combinaties van stuurlijnen</a:t>
            </a:r>
          </a:p>
          <a:p>
            <a:pPr>
              <a:buNone/>
            </a:pPr>
            <a:r>
              <a:rPr lang="nl-BE" sz="1650" dirty="0">
                <a:latin typeface="Tahoma" pitchFamily="34" charset="0"/>
                <a:ea typeface="Tahoma" pitchFamily="34" charset="0"/>
                <a:cs typeface="Tahoma" pitchFamily="34" charset="0"/>
              </a:rPr>
              <a:t>dezelfde bewerking.</a:t>
            </a:r>
          </a:p>
          <a:p>
            <a:endParaRPr lang="en-US" sz="16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14</a:t>
            </a:fld>
            <a:endParaRPr lang="nl-NL" dirty="0">
              <a:latin typeface="Arial"/>
            </a:endParaRPr>
          </a:p>
        </p:txBody>
      </p:sp>
    </p:spTree>
    <p:extLst>
      <p:ext uri="{BB962C8B-B14F-4D97-AF65-F5344CB8AC3E}">
        <p14:creationId xmlns:p14="http://schemas.microsoft.com/office/powerpoint/2010/main" val="334508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8B081B4B-17BE-4A12-8214-703868E7034D}"/>
              </a:ext>
            </a:extLst>
          </p:cNvPr>
          <p:cNvPicPr>
            <a:picLocks noChangeAspect="1"/>
          </p:cNvPicPr>
          <p:nvPr/>
        </p:nvPicPr>
        <p:blipFill>
          <a:blip r:embed="rId3"/>
          <a:stretch>
            <a:fillRect/>
          </a:stretch>
        </p:blipFill>
        <p:spPr>
          <a:xfrm>
            <a:off x="2888280" y="67151"/>
            <a:ext cx="4364831" cy="4050506"/>
          </a:xfrm>
          <a:prstGeom prst="rect">
            <a:avLst/>
          </a:prstGeom>
        </p:spPr>
      </p:pic>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15</a:t>
            </a:fld>
            <a:endParaRPr lang="nl-NL" dirty="0">
              <a:latin typeface="Arial"/>
            </a:endParaRPr>
          </a:p>
        </p:txBody>
      </p:sp>
      <p:sp>
        <p:nvSpPr>
          <p:cNvPr id="8" name="Tekstvak 7"/>
          <p:cNvSpPr txBox="1"/>
          <p:nvPr/>
        </p:nvSpPr>
        <p:spPr>
          <a:xfrm>
            <a:off x="3230081" y="2101061"/>
            <a:ext cx="1134126" cy="300082"/>
          </a:xfrm>
          <a:prstGeom prst="rect">
            <a:avLst/>
          </a:prstGeom>
          <a:noFill/>
        </p:spPr>
        <p:txBody>
          <a:bodyPr wrap="square" rtlCol="0">
            <a:spAutoFit/>
          </a:bodyPr>
          <a:lstStyle/>
          <a:p>
            <a:pPr defTabSz="342900"/>
            <a:r>
              <a:rPr lang="nl-BE" sz="1350" b="1" dirty="0">
                <a:solidFill>
                  <a:srgbClr val="FF0000"/>
                </a:solidFill>
                <a:latin typeface="Tahoma" pitchFamily="34" charset="0"/>
                <a:ea typeface="Tahoma" pitchFamily="34" charset="0"/>
                <a:cs typeface="Tahoma" pitchFamily="34" charset="0"/>
              </a:rPr>
              <a:t>Decoder</a:t>
            </a:r>
          </a:p>
        </p:txBody>
      </p:sp>
      <p:sp>
        <p:nvSpPr>
          <p:cNvPr id="9" name="Tekstvak 8"/>
          <p:cNvSpPr txBox="1"/>
          <p:nvPr/>
        </p:nvSpPr>
        <p:spPr>
          <a:xfrm>
            <a:off x="5458079" y="3278239"/>
            <a:ext cx="1944216" cy="300082"/>
          </a:xfrm>
          <a:prstGeom prst="rect">
            <a:avLst/>
          </a:prstGeom>
          <a:solidFill>
            <a:schemeClr val="bg1"/>
          </a:solidFill>
        </p:spPr>
        <p:txBody>
          <a:bodyPr wrap="square" rtlCol="0">
            <a:spAutoFit/>
          </a:bodyPr>
          <a:lstStyle/>
          <a:p>
            <a:pPr defTabSz="342900"/>
            <a:r>
              <a:rPr lang="nl-BE" sz="1350" dirty="0">
                <a:solidFill>
                  <a:prstClr val="black"/>
                </a:solidFill>
                <a:latin typeface="Tahoma" pitchFamily="34" charset="0"/>
                <a:ea typeface="Tahoma" pitchFamily="34" charset="0"/>
                <a:cs typeface="Tahoma" pitchFamily="34" charset="0"/>
              </a:rPr>
              <a:t>(volledige) </a:t>
            </a:r>
            <a:r>
              <a:rPr lang="nl-BE" sz="1350" b="1" dirty="0" err="1">
                <a:solidFill>
                  <a:srgbClr val="FF0000"/>
                </a:solidFill>
                <a:latin typeface="Tahoma" pitchFamily="34" charset="0"/>
                <a:ea typeface="Tahoma" pitchFamily="34" charset="0"/>
                <a:cs typeface="Tahoma" pitchFamily="34" charset="0"/>
              </a:rPr>
              <a:t>Opteller</a:t>
            </a:r>
            <a:endParaRPr lang="nl-BE" sz="1350" b="1" dirty="0">
              <a:solidFill>
                <a:srgbClr val="FF0000"/>
              </a:solidFill>
              <a:latin typeface="Tahoma" pitchFamily="34" charset="0"/>
              <a:ea typeface="Tahoma" pitchFamily="34" charset="0"/>
              <a:cs typeface="Tahoma" pitchFamily="34" charset="0"/>
            </a:endParaRPr>
          </a:p>
        </p:txBody>
      </p:sp>
      <p:sp>
        <p:nvSpPr>
          <p:cNvPr id="10" name="Tekstvak 9"/>
          <p:cNvSpPr txBox="1"/>
          <p:nvPr/>
        </p:nvSpPr>
        <p:spPr>
          <a:xfrm>
            <a:off x="3734907" y="87247"/>
            <a:ext cx="1674186" cy="300082"/>
          </a:xfrm>
          <a:prstGeom prst="rect">
            <a:avLst/>
          </a:prstGeom>
          <a:solidFill>
            <a:schemeClr val="bg1"/>
          </a:solidFill>
        </p:spPr>
        <p:txBody>
          <a:bodyPr wrap="square" rtlCol="0">
            <a:spAutoFit/>
          </a:bodyPr>
          <a:lstStyle/>
          <a:p>
            <a:pPr defTabSz="342900"/>
            <a:r>
              <a:rPr lang="nl-BE" sz="1350" b="1" dirty="0">
                <a:solidFill>
                  <a:srgbClr val="FF0000"/>
                </a:solidFill>
                <a:latin typeface="Tahoma" pitchFamily="34" charset="0"/>
                <a:ea typeface="Tahoma" pitchFamily="34" charset="0"/>
                <a:cs typeface="Tahoma" pitchFamily="34" charset="0"/>
              </a:rPr>
              <a:t>Logische eenheid</a:t>
            </a:r>
          </a:p>
        </p:txBody>
      </p:sp>
      <p:sp>
        <p:nvSpPr>
          <p:cNvPr id="6" name="Tekstvak 5">
            <a:extLst>
              <a:ext uri="{FF2B5EF4-FFF2-40B4-BE49-F238E27FC236}">
                <a16:creationId xmlns:a16="http://schemas.microsoft.com/office/drawing/2014/main" id="{09A77D14-296C-4E84-9274-677B2F29C821}"/>
              </a:ext>
            </a:extLst>
          </p:cNvPr>
          <p:cNvSpPr txBox="1"/>
          <p:nvPr/>
        </p:nvSpPr>
        <p:spPr>
          <a:xfrm>
            <a:off x="2029408" y="4208634"/>
            <a:ext cx="993710" cy="300082"/>
          </a:xfrm>
          <a:prstGeom prst="rect">
            <a:avLst/>
          </a:prstGeom>
          <a:noFill/>
        </p:spPr>
        <p:txBody>
          <a:bodyPr wrap="square" rtlCol="0">
            <a:spAutoFit/>
          </a:bodyPr>
          <a:lstStyle/>
          <a:p>
            <a:pPr defTabSz="342900"/>
            <a:r>
              <a:rPr lang="nl-BE" sz="1350" b="1" dirty="0">
                <a:solidFill>
                  <a:srgbClr val="FF0000"/>
                </a:solidFill>
                <a:latin typeface="Tahoma" pitchFamily="34" charset="0"/>
                <a:ea typeface="Tahoma" pitchFamily="34" charset="0"/>
                <a:cs typeface="Tahoma" pitchFamily="34" charset="0"/>
              </a:rPr>
              <a:t>8-bit ALU</a:t>
            </a:r>
            <a:endParaRPr lang="nl-BE" sz="1350" dirty="0">
              <a:solidFill>
                <a:prstClr val="black"/>
              </a:solidFill>
              <a:latin typeface="Arial"/>
            </a:endParaRPr>
          </a:p>
        </p:txBody>
      </p:sp>
      <p:pic>
        <p:nvPicPr>
          <p:cNvPr id="12" name="Afbeelding 11">
            <a:extLst>
              <a:ext uri="{FF2B5EF4-FFF2-40B4-BE49-F238E27FC236}">
                <a16:creationId xmlns:a16="http://schemas.microsoft.com/office/drawing/2014/main" id="{6C87ED74-F180-4EBA-9DEA-CDBBE7667C3A}"/>
              </a:ext>
            </a:extLst>
          </p:cNvPr>
          <p:cNvPicPr>
            <a:picLocks noChangeAspect="1"/>
          </p:cNvPicPr>
          <p:nvPr/>
        </p:nvPicPr>
        <p:blipFill>
          <a:blip r:embed="rId4"/>
          <a:stretch>
            <a:fillRect/>
          </a:stretch>
        </p:blipFill>
        <p:spPr>
          <a:xfrm>
            <a:off x="2980569" y="4235629"/>
            <a:ext cx="4243388" cy="700088"/>
          </a:xfrm>
          <a:prstGeom prst="rect">
            <a:avLst/>
          </a:prstGeom>
        </p:spPr>
      </p:pic>
      <p:sp>
        <p:nvSpPr>
          <p:cNvPr id="15" name="Titel 14">
            <a:extLst>
              <a:ext uri="{FF2B5EF4-FFF2-40B4-BE49-F238E27FC236}">
                <a16:creationId xmlns:a16="http://schemas.microsoft.com/office/drawing/2014/main" id="{9B653E15-FECF-4742-824C-A2A78D442055}"/>
              </a:ext>
            </a:extLst>
          </p:cNvPr>
          <p:cNvSpPr>
            <a:spLocks noGrp="1"/>
          </p:cNvSpPr>
          <p:nvPr>
            <p:ph type="title"/>
          </p:nvPr>
        </p:nvSpPr>
        <p:spPr/>
        <p:txBody>
          <a:bodyPr/>
          <a:lstStyle/>
          <a:p>
            <a:r>
              <a:rPr lang="nl-BE" dirty="0"/>
              <a:t> </a:t>
            </a:r>
          </a:p>
        </p:txBody>
      </p:sp>
      <p:sp>
        <p:nvSpPr>
          <p:cNvPr id="17" name="Tekstvak 16">
            <a:extLst>
              <a:ext uri="{FF2B5EF4-FFF2-40B4-BE49-F238E27FC236}">
                <a16:creationId xmlns:a16="http://schemas.microsoft.com/office/drawing/2014/main" id="{47BEE0AF-0FAA-48DE-8F67-C87B72CD97B1}"/>
              </a:ext>
            </a:extLst>
          </p:cNvPr>
          <p:cNvSpPr txBox="1"/>
          <p:nvPr/>
        </p:nvSpPr>
        <p:spPr>
          <a:xfrm>
            <a:off x="1489580" y="1679319"/>
            <a:ext cx="1843782" cy="415498"/>
          </a:xfrm>
          <a:prstGeom prst="rect">
            <a:avLst/>
          </a:prstGeom>
          <a:noFill/>
        </p:spPr>
        <p:txBody>
          <a:bodyPr wrap="square" rtlCol="0">
            <a:spAutoFit/>
          </a:bodyPr>
          <a:lstStyle/>
          <a:p>
            <a:pPr defTabSz="342900"/>
            <a:r>
              <a:rPr lang="nl-BE" sz="2100" b="1" dirty="0">
                <a:solidFill>
                  <a:srgbClr val="FF0000"/>
                </a:solidFill>
                <a:latin typeface="Tahoma" pitchFamily="34" charset="0"/>
                <a:ea typeface="Tahoma" pitchFamily="34" charset="0"/>
                <a:cs typeface="Tahoma" pitchFamily="34" charset="0"/>
              </a:rPr>
              <a:t>1-bit ALU</a:t>
            </a:r>
            <a:endParaRPr lang="nl-BE" sz="2100" dirty="0">
              <a:solidFill>
                <a:prstClr val="black"/>
              </a:solidFill>
              <a:latin typeface="Arial"/>
            </a:endParaRPr>
          </a:p>
        </p:txBody>
      </p:sp>
    </p:spTree>
    <p:extLst>
      <p:ext uri="{BB962C8B-B14F-4D97-AF65-F5344CB8AC3E}">
        <p14:creationId xmlns:p14="http://schemas.microsoft.com/office/powerpoint/2010/main" val="191330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55676" y="465516"/>
            <a:ext cx="6123743" cy="857250"/>
          </a:xfrm>
        </p:spPr>
        <p:txBody>
          <a:bodyPr/>
          <a:lstStyle/>
          <a:p>
            <a:r>
              <a:rPr lang="nl-BE" sz="2700" dirty="0">
                <a:latin typeface="Tahoma" pitchFamily="34" charset="0"/>
                <a:ea typeface="Tahoma" pitchFamily="34" charset="0"/>
                <a:cs typeface="Tahoma" pitchFamily="34" charset="0"/>
              </a:rPr>
              <a:t>5.2.3. Een n-bit ALU (bvb. 8-bit ALU). </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3" y="1308510"/>
            <a:ext cx="6473667" cy="3260388"/>
          </a:xfrm>
        </p:spPr>
        <p:txBody>
          <a:bodyPr>
            <a:normAutofit lnSpcReduction="10000"/>
          </a:bodyPr>
          <a:lstStyle/>
          <a:p>
            <a:pPr>
              <a:buNone/>
            </a:pPr>
            <a:r>
              <a:rPr lang="nl-BE" sz="1800" dirty="0"/>
              <a:t>Om een </a:t>
            </a:r>
            <a:r>
              <a:rPr lang="nl-BE" sz="1800" dirty="0" err="1"/>
              <a:t>n-bit</a:t>
            </a:r>
            <a:r>
              <a:rPr lang="nl-BE" sz="1800" dirty="0"/>
              <a:t> ALU te maken worden meerdere 1-bit ALU </a:t>
            </a:r>
          </a:p>
          <a:p>
            <a:pPr>
              <a:buNone/>
            </a:pPr>
            <a:r>
              <a:rPr lang="nl-BE" sz="1800" dirty="0"/>
              <a:t>cellen gebruikt:</a:t>
            </a:r>
          </a:p>
          <a:p>
            <a:pPr>
              <a:buNone/>
            </a:pPr>
            <a:endParaRPr lang="nl-BE" sz="600" dirty="0"/>
          </a:p>
          <a:p>
            <a:pPr lvl="1"/>
            <a:r>
              <a:rPr lang="nl-BE" sz="1800" dirty="0">
                <a:solidFill>
                  <a:srgbClr val="0070C0"/>
                </a:solidFill>
              </a:rPr>
              <a:t>stuursignalen</a:t>
            </a:r>
            <a:r>
              <a:rPr lang="nl-BE" sz="1800" dirty="0"/>
              <a:t> (F</a:t>
            </a:r>
            <a:r>
              <a:rPr lang="nl-BE" sz="1800" baseline="-25000" dirty="0"/>
              <a:t>0</a:t>
            </a:r>
            <a:r>
              <a:rPr lang="nl-BE" sz="1800" dirty="0"/>
              <a:t>, F</a:t>
            </a:r>
            <a:r>
              <a:rPr lang="nl-BE" sz="1800" baseline="-25000" dirty="0"/>
              <a:t>1</a:t>
            </a:r>
            <a:r>
              <a:rPr lang="nl-BE" sz="1800" dirty="0"/>
              <a:t>, INV</a:t>
            </a:r>
            <a:r>
              <a:rPr lang="nl-BE" sz="1800" baseline="-25000" dirty="0"/>
              <a:t>A</a:t>
            </a:r>
            <a:r>
              <a:rPr lang="nl-BE" sz="1800" dirty="0"/>
              <a:t>, EN</a:t>
            </a:r>
            <a:r>
              <a:rPr lang="nl-BE" sz="1800" baseline="-25000" dirty="0"/>
              <a:t>A</a:t>
            </a:r>
            <a:r>
              <a:rPr lang="nl-BE" sz="1800" dirty="0"/>
              <a:t> en EN</a:t>
            </a:r>
            <a:r>
              <a:rPr lang="nl-BE" sz="1800" baseline="-25000" dirty="0"/>
              <a:t>B</a:t>
            </a:r>
            <a:r>
              <a:rPr lang="nl-BE" sz="1800" dirty="0"/>
              <a:t>) worden doorgelust naar alle ALU cellen</a:t>
            </a:r>
          </a:p>
          <a:p>
            <a:pPr lvl="1">
              <a:buNone/>
            </a:pPr>
            <a:endParaRPr lang="nl-BE" sz="600" dirty="0"/>
          </a:p>
          <a:p>
            <a:pPr lvl="1"/>
            <a:r>
              <a:rPr lang="nl-BE" sz="1800" dirty="0"/>
              <a:t>de </a:t>
            </a:r>
            <a:r>
              <a:rPr lang="nl-BE" sz="1800" dirty="0" err="1"/>
              <a:t>C</a:t>
            </a:r>
            <a:r>
              <a:rPr lang="nl-BE" sz="1800" baseline="-25000" dirty="0" err="1"/>
              <a:t>in</a:t>
            </a:r>
            <a:r>
              <a:rPr lang="nl-BE" sz="1800" dirty="0"/>
              <a:t> van de </a:t>
            </a:r>
            <a:r>
              <a:rPr lang="nl-BE" sz="1800" b="1" i="1" dirty="0"/>
              <a:t>eerste</a:t>
            </a:r>
            <a:r>
              <a:rPr lang="nl-BE" sz="1800" dirty="0"/>
              <a:t> cel is een stuurlijn van de n-bit ALU die “INC” (</a:t>
            </a:r>
            <a:r>
              <a:rPr lang="nl-BE" sz="1800" dirty="0" err="1">
                <a:solidFill>
                  <a:srgbClr val="0070C0"/>
                </a:solidFill>
              </a:rPr>
              <a:t>INCrement</a:t>
            </a:r>
            <a:r>
              <a:rPr lang="nl-BE" sz="1800" dirty="0"/>
              <a:t>) genoemd wordt</a:t>
            </a:r>
          </a:p>
          <a:p>
            <a:pPr lvl="1">
              <a:buNone/>
            </a:pPr>
            <a:endParaRPr lang="nl-BE" sz="600" dirty="0"/>
          </a:p>
          <a:p>
            <a:pPr lvl="1"/>
            <a:r>
              <a:rPr lang="nl-BE" sz="1800" dirty="0">
                <a:solidFill>
                  <a:srgbClr val="0070C0"/>
                </a:solidFill>
              </a:rPr>
              <a:t>datalijnen </a:t>
            </a:r>
            <a:r>
              <a:rPr lang="nl-BE" sz="1800" dirty="0"/>
              <a:t>(A</a:t>
            </a:r>
            <a:r>
              <a:rPr lang="nl-BE" sz="1800" baseline="-25000" dirty="0"/>
              <a:t>0</a:t>
            </a:r>
            <a:r>
              <a:rPr lang="nl-BE" sz="1800" dirty="0"/>
              <a:t>, B</a:t>
            </a:r>
            <a:r>
              <a:rPr lang="nl-BE" sz="1800" baseline="-25000" dirty="0"/>
              <a:t>0</a:t>
            </a:r>
            <a:r>
              <a:rPr lang="nl-BE" sz="1800" dirty="0"/>
              <a:t>, A</a:t>
            </a:r>
            <a:r>
              <a:rPr lang="nl-BE" sz="1800" baseline="-25000" dirty="0"/>
              <a:t>1</a:t>
            </a:r>
            <a:r>
              <a:rPr lang="nl-BE" sz="1800" dirty="0"/>
              <a:t>, B</a:t>
            </a:r>
            <a:r>
              <a:rPr lang="nl-BE" sz="1800" baseline="-25000" dirty="0"/>
              <a:t>1</a:t>
            </a:r>
            <a:r>
              <a:rPr lang="nl-BE" sz="1800" dirty="0"/>
              <a:t>, …) zijn afzonderlijk aangesloten</a:t>
            </a:r>
          </a:p>
          <a:p>
            <a:pPr lvl="1"/>
            <a:r>
              <a:rPr lang="nl-BE" sz="1800" dirty="0"/>
              <a:t>de </a:t>
            </a:r>
            <a:r>
              <a:rPr lang="nl-BE" sz="1800" dirty="0">
                <a:solidFill>
                  <a:srgbClr val="0070C0"/>
                </a:solidFill>
              </a:rPr>
              <a:t>uitgangen</a:t>
            </a:r>
            <a:r>
              <a:rPr lang="nl-BE" sz="1800" dirty="0"/>
              <a:t> (O</a:t>
            </a:r>
            <a:r>
              <a:rPr lang="nl-BE" sz="1800" baseline="-25000" dirty="0"/>
              <a:t>0</a:t>
            </a:r>
            <a:r>
              <a:rPr lang="nl-BE" sz="1800" dirty="0"/>
              <a:t>, O</a:t>
            </a:r>
            <a:r>
              <a:rPr lang="nl-BE" sz="1800" baseline="-25000" dirty="0"/>
              <a:t>1</a:t>
            </a:r>
            <a:r>
              <a:rPr lang="nl-BE" sz="1800" dirty="0"/>
              <a:t>, …) zijn afzonderlijk aangesloten</a:t>
            </a:r>
          </a:p>
          <a:p>
            <a:pPr lvl="1">
              <a:buNone/>
            </a:pPr>
            <a:endParaRPr lang="nl-BE" sz="600" dirty="0"/>
          </a:p>
          <a:p>
            <a:pPr lvl="1"/>
            <a:r>
              <a:rPr lang="nl-BE" sz="1800" dirty="0"/>
              <a:t>de </a:t>
            </a:r>
            <a:r>
              <a:rPr lang="nl-BE" sz="1800" dirty="0" err="1"/>
              <a:t>C</a:t>
            </a:r>
            <a:r>
              <a:rPr lang="nl-BE" sz="1800" baseline="-25000" dirty="0" err="1"/>
              <a:t>uit</a:t>
            </a:r>
            <a:r>
              <a:rPr lang="nl-BE" sz="1800" dirty="0"/>
              <a:t> van de </a:t>
            </a:r>
            <a:r>
              <a:rPr lang="nl-BE" sz="1800" b="1" i="1" dirty="0"/>
              <a:t>laatste</a:t>
            </a:r>
            <a:r>
              <a:rPr lang="nl-BE" sz="1800" dirty="0"/>
              <a:t> cel is een extra uitgang</a:t>
            </a:r>
            <a:br>
              <a:rPr lang="nl-BE" sz="1800" dirty="0"/>
            </a:br>
            <a:r>
              <a:rPr lang="nl-BE" sz="1800" dirty="0"/>
              <a:t>van de n-bit ALU  </a:t>
            </a:r>
          </a:p>
          <a:p>
            <a:pPr lvl="1"/>
            <a:endParaRPr lang="nl-BE" sz="1350" baseline="-25000" dirty="0"/>
          </a:p>
          <a:p>
            <a:endParaRPr lang="en-US" sz="16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16</a:t>
            </a:fld>
            <a:endParaRPr lang="nl-NL" dirty="0">
              <a:latin typeface="Arial"/>
            </a:endParaRPr>
          </a:p>
        </p:txBody>
      </p:sp>
    </p:spTree>
    <p:extLst>
      <p:ext uri="{BB962C8B-B14F-4D97-AF65-F5344CB8AC3E}">
        <p14:creationId xmlns:p14="http://schemas.microsoft.com/office/powerpoint/2010/main" val="3898968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7333" y="416006"/>
            <a:ext cx="5197079" cy="540060"/>
          </a:xfrm>
        </p:spPr>
        <p:txBody>
          <a:bodyPr>
            <a:normAutofit fontScale="90000"/>
          </a:bodyPr>
          <a:lstStyle/>
          <a:p>
            <a:r>
              <a:rPr lang="nl-BE" sz="2700" dirty="0">
                <a:latin typeface="Tahoma" pitchFamily="34" charset="0"/>
                <a:ea typeface="Tahoma" pitchFamily="34" charset="0"/>
                <a:cs typeface="Tahoma" pitchFamily="34" charset="0"/>
              </a:rPr>
              <a:t>5.2.3. Een n-bit ALU (bvb. 8-bit ALU). </a:t>
            </a:r>
          </a:p>
        </p:txBody>
      </p:sp>
      <p:sp>
        <p:nvSpPr>
          <p:cNvPr id="3" name="Tijdelijke aanduiding voor inhoud 2"/>
          <p:cNvSpPr>
            <a:spLocks noGrp="1"/>
          </p:cNvSpPr>
          <p:nvPr>
            <p:ph idx="1"/>
          </p:nvPr>
        </p:nvSpPr>
        <p:spPr>
          <a:xfrm>
            <a:off x="1527334" y="1221600"/>
            <a:ext cx="6123008" cy="3672408"/>
          </a:xfrm>
        </p:spPr>
        <p:txBody>
          <a:bodyPr/>
          <a:lstStyle/>
          <a:p>
            <a:pPr>
              <a:buNone/>
            </a:pPr>
            <a:r>
              <a:rPr lang="nl-BE" sz="1650" dirty="0">
                <a:latin typeface="Tahoma" pitchFamily="34" charset="0"/>
                <a:ea typeface="Tahoma" pitchFamily="34" charset="0"/>
                <a:cs typeface="Tahoma" pitchFamily="34" charset="0"/>
              </a:rPr>
              <a:t>Er zijn circuits aanwezig die </a:t>
            </a:r>
          </a:p>
          <a:p>
            <a:pPr lvl="1"/>
            <a:r>
              <a:rPr lang="nl-BE" sz="1650" dirty="0">
                <a:solidFill>
                  <a:srgbClr val="0070C0"/>
                </a:solidFill>
                <a:latin typeface="Tahoma" pitchFamily="34" charset="0"/>
                <a:ea typeface="Tahoma" pitchFamily="34" charset="0"/>
                <a:cs typeface="Tahoma" pitchFamily="34" charset="0"/>
              </a:rPr>
              <a:t>overflow detecteren </a:t>
            </a:r>
            <a:r>
              <a:rPr lang="nl-BE" sz="1650" dirty="0">
                <a:latin typeface="Tahoma" pitchFamily="34" charset="0"/>
                <a:ea typeface="Tahoma" pitchFamily="34" charset="0"/>
                <a:cs typeface="Tahoma" pitchFamily="34" charset="0"/>
              </a:rPr>
              <a:t>bij het optellen van zowel </a:t>
            </a:r>
            <a:r>
              <a:rPr lang="nl-BE" sz="1650" dirty="0" err="1">
                <a:latin typeface="Tahoma" pitchFamily="34" charset="0"/>
                <a:ea typeface="Tahoma" pitchFamily="34" charset="0"/>
                <a:cs typeface="Tahoma" pitchFamily="34" charset="0"/>
              </a:rPr>
              <a:t>unsigned</a:t>
            </a:r>
            <a:r>
              <a:rPr lang="nl-BE" sz="1650" dirty="0">
                <a:latin typeface="Tahoma" pitchFamily="34" charset="0"/>
                <a:ea typeface="Tahoma" pitchFamily="34" charset="0"/>
                <a:cs typeface="Tahoma" pitchFamily="34" charset="0"/>
              </a:rPr>
              <a:t> als </a:t>
            </a:r>
            <a:r>
              <a:rPr lang="nl-BE" sz="1650" dirty="0" err="1">
                <a:latin typeface="Tahoma" pitchFamily="34" charset="0"/>
                <a:ea typeface="Tahoma" pitchFamily="34" charset="0"/>
                <a:cs typeface="Tahoma" pitchFamily="34" charset="0"/>
              </a:rPr>
              <a:t>signed</a:t>
            </a:r>
            <a:r>
              <a:rPr lang="nl-BE" sz="1650" dirty="0">
                <a:latin typeface="Tahoma" pitchFamily="34" charset="0"/>
                <a:ea typeface="Tahoma" pitchFamily="34" charset="0"/>
                <a:cs typeface="Tahoma" pitchFamily="34" charset="0"/>
              </a:rPr>
              <a:t> integers </a:t>
            </a:r>
          </a:p>
          <a:p>
            <a:pPr lvl="1"/>
            <a:r>
              <a:rPr lang="nl-BE" sz="1650" dirty="0">
                <a:solidFill>
                  <a:srgbClr val="0070C0"/>
                </a:solidFill>
                <a:latin typeface="Tahoma" pitchFamily="34" charset="0"/>
                <a:ea typeface="Tahoma" pitchFamily="34" charset="0"/>
                <a:cs typeface="Tahoma" pitchFamily="34" charset="0"/>
              </a:rPr>
              <a:t>een negatieve uitkomst </a:t>
            </a:r>
            <a:r>
              <a:rPr lang="nl-BE" sz="1650" dirty="0">
                <a:latin typeface="Tahoma" pitchFamily="34" charset="0"/>
                <a:ea typeface="Tahoma" pitchFamily="34" charset="0"/>
                <a:cs typeface="Tahoma" pitchFamily="34" charset="0"/>
              </a:rPr>
              <a:t>detecteren bij </a:t>
            </a:r>
            <a:r>
              <a:rPr lang="nl-BE" sz="1650" dirty="0" err="1">
                <a:latin typeface="Tahoma" pitchFamily="34" charset="0"/>
                <a:ea typeface="Tahoma" pitchFamily="34" charset="0"/>
                <a:cs typeface="Tahoma" pitchFamily="34" charset="0"/>
              </a:rPr>
              <a:t>signed</a:t>
            </a:r>
            <a:r>
              <a:rPr lang="nl-BE" sz="1650" dirty="0">
                <a:latin typeface="Tahoma" pitchFamily="34" charset="0"/>
                <a:ea typeface="Tahoma" pitchFamily="34" charset="0"/>
                <a:cs typeface="Tahoma" pitchFamily="34" charset="0"/>
              </a:rPr>
              <a:t> integer</a:t>
            </a:r>
          </a:p>
          <a:p>
            <a:pPr lvl="1"/>
            <a:r>
              <a:rPr lang="nl-BE" sz="1650" dirty="0">
                <a:solidFill>
                  <a:srgbClr val="0070C0"/>
                </a:solidFill>
                <a:latin typeface="Tahoma" pitchFamily="34" charset="0"/>
                <a:ea typeface="Tahoma" pitchFamily="34" charset="0"/>
                <a:cs typeface="Tahoma" pitchFamily="34" charset="0"/>
              </a:rPr>
              <a:t>nul</a:t>
            </a:r>
            <a:r>
              <a:rPr lang="nl-BE" sz="1650" dirty="0">
                <a:latin typeface="Tahoma" pitchFamily="34" charset="0"/>
                <a:ea typeface="Tahoma" pitchFamily="34" charset="0"/>
                <a:cs typeface="Tahoma" pitchFamily="34" charset="0"/>
              </a:rPr>
              <a:t> als uitkomst detecteert</a:t>
            </a:r>
          </a:p>
          <a:p>
            <a:pPr lvl="1">
              <a:buNone/>
            </a:pPr>
            <a:endParaRPr lang="nl-BE" sz="600" dirty="0">
              <a:solidFill>
                <a:srgbClr val="0070C0"/>
              </a:solidFill>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Er zijn dus </a:t>
            </a:r>
            <a:r>
              <a:rPr lang="nl-BE" sz="1650" dirty="0">
                <a:solidFill>
                  <a:srgbClr val="0070C0"/>
                </a:solidFill>
                <a:latin typeface="Tahoma" pitchFamily="34" charset="0"/>
                <a:ea typeface="Tahoma" pitchFamily="34" charset="0"/>
                <a:cs typeface="Tahoma" pitchFamily="34" charset="0"/>
              </a:rPr>
              <a:t>2 </a:t>
            </a:r>
            <a:r>
              <a:rPr lang="nl-BE" sz="1650" dirty="0" err="1">
                <a:solidFill>
                  <a:srgbClr val="0070C0"/>
                </a:solidFill>
                <a:latin typeface="Tahoma" pitchFamily="34" charset="0"/>
                <a:ea typeface="Tahoma" pitchFamily="34" charset="0"/>
                <a:cs typeface="Tahoma" pitchFamily="34" charset="0"/>
              </a:rPr>
              <a:t>operanden</a:t>
            </a:r>
            <a:r>
              <a:rPr lang="nl-BE" sz="1650" dirty="0">
                <a:solidFill>
                  <a:srgbClr val="0070C0"/>
                </a:solidFill>
                <a:latin typeface="Tahoma" pitchFamily="34" charset="0"/>
                <a:ea typeface="Tahoma" pitchFamily="34" charset="0"/>
                <a:cs typeface="Tahoma" pitchFamily="34" charset="0"/>
              </a:rPr>
              <a:t> </a:t>
            </a:r>
            <a:r>
              <a:rPr lang="nl-BE" sz="1650" dirty="0">
                <a:latin typeface="Tahoma" pitchFamily="34" charset="0"/>
                <a:ea typeface="Tahoma" pitchFamily="34" charset="0"/>
                <a:cs typeface="Tahoma" pitchFamily="34" charset="0"/>
              </a:rPr>
              <a:t>van </a:t>
            </a:r>
            <a:r>
              <a:rPr lang="nl-BE" sz="1650" dirty="0" err="1">
                <a:latin typeface="Tahoma" pitchFamily="34" charset="0"/>
                <a:ea typeface="Tahoma" pitchFamily="34" charset="0"/>
                <a:cs typeface="Tahoma" pitchFamily="34" charset="0"/>
              </a:rPr>
              <a:t>n-bit</a:t>
            </a:r>
            <a:r>
              <a:rPr lang="nl-BE" sz="1650" dirty="0">
                <a:latin typeface="Tahoma" pitchFamily="34" charset="0"/>
                <a:ea typeface="Tahoma" pitchFamily="34" charset="0"/>
                <a:cs typeface="Tahoma" pitchFamily="34" charset="0"/>
              </a:rPr>
              <a:t> </a:t>
            </a:r>
            <a:r>
              <a:rPr lang="nl-BE" sz="1650" dirty="0" err="1">
                <a:latin typeface="Tahoma" pitchFamily="34" charset="0"/>
                <a:ea typeface="Tahoma" pitchFamily="34" charset="0"/>
                <a:cs typeface="Tahoma" pitchFamily="34" charset="0"/>
              </a:rPr>
              <a:t>nl</a:t>
            </a:r>
            <a:r>
              <a:rPr lang="nl-BE" sz="1650" dirty="0">
                <a:latin typeface="Tahoma" pitchFamily="34" charset="0"/>
                <a:ea typeface="Tahoma" pitchFamily="34" charset="0"/>
                <a:cs typeface="Tahoma" pitchFamily="34" charset="0"/>
              </a:rPr>
              <a:t>. A en B, en </a:t>
            </a:r>
            <a:r>
              <a:rPr lang="nl-BE" sz="1650" dirty="0">
                <a:solidFill>
                  <a:srgbClr val="0070C0"/>
                </a:solidFill>
                <a:latin typeface="Tahoma" pitchFamily="34" charset="0"/>
                <a:ea typeface="Tahoma" pitchFamily="34" charset="0"/>
                <a:cs typeface="Tahoma" pitchFamily="34" charset="0"/>
              </a:rPr>
              <a:t>6 stuurlijnen</a:t>
            </a:r>
          </a:p>
          <a:p>
            <a:pPr>
              <a:buNone/>
            </a:pPr>
            <a:r>
              <a:rPr lang="nl-BE" sz="1650" dirty="0" err="1">
                <a:solidFill>
                  <a:srgbClr val="0070C0"/>
                </a:solidFill>
                <a:latin typeface="Tahoma" pitchFamily="34" charset="0"/>
                <a:ea typeface="Tahoma" pitchFamily="34" charset="0"/>
                <a:cs typeface="Tahoma" pitchFamily="34" charset="0"/>
              </a:rPr>
              <a:t>nl</a:t>
            </a:r>
            <a:r>
              <a:rPr lang="nl-BE" sz="1650" dirty="0">
                <a:solidFill>
                  <a:srgbClr val="0070C0"/>
                </a:solidFill>
                <a:latin typeface="Tahoma" pitchFamily="34" charset="0"/>
                <a:ea typeface="Tahoma" pitchFamily="34" charset="0"/>
                <a:cs typeface="Tahoma" pitchFamily="34" charset="0"/>
              </a:rPr>
              <a:t>.</a:t>
            </a:r>
            <a:r>
              <a:rPr lang="nl-BE" sz="1650" dirty="0">
                <a:latin typeface="Tahoma" pitchFamily="34" charset="0"/>
                <a:ea typeface="Tahoma" pitchFamily="34" charset="0"/>
                <a:cs typeface="Tahoma" pitchFamily="34" charset="0"/>
              </a:rPr>
              <a:t> </a:t>
            </a:r>
            <a:r>
              <a:rPr lang="nl-BE" sz="1650" dirty="0" err="1">
                <a:latin typeface="Tahoma" pitchFamily="34" charset="0"/>
                <a:ea typeface="Tahoma" pitchFamily="34" charset="0"/>
                <a:cs typeface="Tahoma" pitchFamily="34" charset="0"/>
              </a:rPr>
              <a:t>InvA</a:t>
            </a:r>
            <a:r>
              <a:rPr lang="nl-BE" sz="1650" dirty="0">
                <a:latin typeface="Tahoma" pitchFamily="34" charset="0"/>
                <a:ea typeface="Tahoma" pitchFamily="34" charset="0"/>
                <a:cs typeface="Tahoma" pitchFamily="34" charset="0"/>
              </a:rPr>
              <a:t>, </a:t>
            </a:r>
            <a:r>
              <a:rPr lang="nl-BE" sz="1650" dirty="0" err="1">
                <a:latin typeface="Tahoma" pitchFamily="34" charset="0"/>
                <a:ea typeface="Tahoma" pitchFamily="34" charset="0"/>
                <a:cs typeface="Tahoma" pitchFamily="34" charset="0"/>
              </a:rPr>
              <a:t>EnA</a:t>
            </a:r>
            <a:r>
              <a:rPr lang="nl-BE" sz="1650" dirty="0">
                <a:latin typeface="Tahoma" pitchFamily="34" charset="0"/>
                <a:ea typeface="Tahoma" pitchFamily="34" charset="0"/>
                <a:cs typeface="Tahoma" pitchFamily="34" charset="0"/>
              </a:rPr>
              <a:t>, </a:t>
            </a:r>
            <a:r>
              <a:rPr lang="nl-BE" sz="1650" dirty="0" err="1">
                <a:latin typeface="Tahoma" pitchFamily="34" charset="0"/>
                <a:ea typeface="Tahoma" pitchFamily="34" charset="0"/>
                <a:cs typeface="Tahoma" pitchFamily="34" charset="0"/>
              </a:rPr>
              <a:t>EnB</a:t>
            </a:r>
            <a:r>
              <a:rPr lang="nl-BE" sz="1650" dirty="0">
                <a:latin typeface="Tahoma" pitchFamily="34" charset="0"/>
                <a:ea typeface="Tahoma" pitchFamily="34" charset="0"/>
                <a:cs typeface="Tahoma" pitchFamily="34" charset="0"/>
              </a:rPr>
              <a:t>, F</a:t>
            </a:r>
            <a:r>
              <a:rPr lang="nl-BE" sz="1650" baseline="-25000" dirty="0">
                <a:latin typeface="Tahoma" pitchFamily="34" charset="0"/>
                <a:ea typeface="Tahoma" pitchFamily="34" charset="0"/>
                <a:cs typeface="Tahoma" pitchFamily="34" charset="0"/>
              </a:rPr>
              <a:t>1</a:t>
            </a:r>
            <a:r>
              <a:rPr lang="nl-BE" sz="1650" dirty="0">
                <a:latin typeface="Tahoma" pitchFamily="34" charset="0"/>
                <a:ea typeface="Tahoma" pitchFamily="34" charset="0"/>
                <a:cs typeface="Tahoma" pitchFamily="34" charset="0"/>
              </a:rPr>
              <a:t>, F</a:t>
            </a:r>
            <a:r>
              <a:rPr lang="nl-BE" sz="1650" baseline="-25000" dirty="0">
                <a:latin typeface="Tahoma" pitchFamily="34" charset="0"/>
                <a:ea typeface="Tahoma" pitchFamily="34" charset="0"/>
                <a:cs typeface="Tahoma" pitchFamily="34" charset="0"/>
              </a:rPr>
              <a:t>0</a:t>
            </a:r>
            <a:r>
              <a:rPr lang="nl-BE" sz="1650" dirty="0">
                <a:latin typeface="Tahoma" pitchFamily="34" charset="0"/>
                <a:ea typeface="Tahoma" pitchFamily="34" charset="0"/>
                <a:cs typeface="Tahoma" pitchFamily="34" charset="0"/>
              </a:rPr>
              <a:t>, INC aanwezig.</a:t>
            </a:r>
          </a:p>
          <a:p>
            <a:pPr>
              <a:buNone/>
            </a:pPr>
            <a:endParaRPr lang="nl-BE" sz="600" dirty="0">
              <a:latin typeface="Tahoma" pitchFamily="34" charset="0"/>
              <a:ea typeface="Tahoma" pitchFamily="34" charset="0"/>
              <a:cs typeface="Tahoma" pitchFamily="34" charset="0"/>
            </a:endParaRPr>
          </a:p>
          <a:p>
            <a:pPr marL="0" indent="0">
              <a:buNone/>
            </a:pPr>
            <a:r>
              <a:rPr lang="nl-BE" sz="1650" dirty="0">
                <a:latin typeface="Tahoma" pitchFamily="34" charset="0"/>
                <a:ea typeface="Tahoma" pitchFamily="34" charset="0"/>
                <a:cs typeface="Tahoma" pitchFamily="34" charset="0"/>
              </a:rPr>
              <a:t>Elke combinatie van de stuurlijnen geeft een (al dan niet zinvolle) bewerking op de </a:t>
            </a:r>
            <a:r>
              <a:rPr lang="nl-BE" sz="1650" dirty="0" err="1">
                <a:latin typeface="Tahoma" pitchFamily="34" charset="0"/>
                <a:ea typeface="Tahoma" pitchFamily="34" charset="0"/>
                <a:cs typeface="Tahoma" pitchFamily="34" charset="0"/>
              </a:rPr>
              <a:t>operanden</a:t>
            </a:r>
            <a:r>
              <a:rPr lang="nl-BE" sz="1650" dirty="0">
                <a:latin typeface="Tahoma" pitchFamily="34" charset="0"/>
                <a:ea typeface="Tahoma" pitchFamily="34" charset="0"/>
                <a:cs typeface="Tahoma" pitchFamily="34" charset="0"/>
              </a:rPr>
              <a:t>. </a:t>
            </a:r>
          </a:p>
          <a:p>
            <a:pPr>
              <a:buNone/>
            </a:pPr>
            <a:endParaRPr lang="nl-BE"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17</a:t>
            </a:fld>
            <a:endParaRPr lang="nl-NL" dirty="0">
              <a:latin typeface="Arial"/>
            </a:endParaRPr>
          </a:p>
        </p:txBody>
      </p:sp>
    </p:spTree>
    <p:extLst>
      <p:ext uri="{BB962C8B-B14F-4D97-AF65-F5344CB8AC3E}">
        <p14:creationId xmlns:p14="http://schemas.microsoft.com/office/powerpoint/2010/main" val="27731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18</a:t>
            </a:fld>
            <a:endParaRPr lang="nl-NL" dirty="0">
              <a:latin typeface="Arial"/>
            </a:endParaRPr>
          </a:p>
        </p:txBody>
      </p:sp>
      <p:graphicFrame>
        <p:nvGraphicFramePr>
          <p:cNvPr id="5" name="Tabel 4"/>
          <p:cNvGraphicFramePr>
            <a:graphicFrameLocks noGrp="1"/>
          </p:cNvGraphicFramePr>
          <p:nvPr>
            <p:extLst>
              <p:ext uri="{D42A27DB-BD31-4B8C-83A1-F6EECF244321}">
                <p14:modId xmlns:p14="http://schemas.microsoft.com/office/powerpoint/2010/main" val="4115770422"/>
              </p:ext>
            </p:extLst>
          </p:nvPr>
        </p:nvGraphicFramePr>
        <p:xfrm>
          <a:off x="2411760" y="1204330"/>
          <a:ext cx="4704744" cy="3383280"/>
        </p:xfrm>
        <a:graphic>
          <a:graphicData uri="http://schemas.openxmlformats.org/drawingml/2006/table">
            <a:tbl>
              <a:tblPr firstRow="1" bandRow="1">
                <a:tableStyleId>{5C22544A-7EE6-4342-B048-85BDC9FD1C3A}</a:tableStyleId>
              </a:tblPr>
              <a:tblGrid>
                <a:gridCol w="384810">
                  <a:extLst>
                    <a:ext uri="{9D8B030D-6E8A-4147-A177-3AD203B41FA5}">
                      <a16:colId xmlns:a16="http://schemas.microsoft.com/office/drawing/2014/main" val="20000"/>
                    </a:ext>
                  </a:extLst>
                </a:gridCol>
                <a:gridCol w="384810">
                  <a:extLst>
                    <a:ext uri="{9D8B030D-6E8A-4147-A177-3AD203B41FA5}">
                      <a16:colId xmlns:a16="http://schemas.microsoft.com/office/drawing/2014/main" val="20001"/>
                    </a:ext>
                  </a:extLst>
                </a:gridCol>
                <a:gridCol w="527685">
                  <a:extLst>
                    <a:ext uri="{9D8B030D-6E8A-4147-A177-3AD203B41FA5}">
                      <a16:colId xmlns:a16="http://schemas.microsoft.com/office/drawing/2014/main" val="20002"/>
                    </a:ext>
                  </a:extLst>
                </a:gridCol>
                <a:gridCol w="527685">
                  <a:extLst>
                    <a:ext uri="{9D8B030D-6E8A-4147-A177-3AD203B41FA5}">
                      <a16:colId xmlns:a16="http://schemas.microsoft.com/office/drawing/2014/main" val="20003"/>
                    </a:ext>
                  </a:extLst>
                </a:gridCol>
                <a:gridCol w="556260">
                  <a:extLst>
                    <a:ext uri="{9D8B030D-6E8A-4147-A177-3AD203B41FA5}">
                      <a16:colId xmlns:a16="http://schemas.microsoft.com/office/drawing/2014/main" val="20004"/>
                    </a:ext>
                  </a:extLst>
                </a:gridCol>
                <a:gridCol w="480060">
                  <a:extLst>
                    <a:ext uri="{9D8B030D-6E8A-4147-A177-3AD203B41FA5}">
                      <a16:colId xmlns:a16="http://schemas.microsoft.com/office/drawing/2014/main" val="20005"/>
                    </a:ext>
                  </a:extLst>
                </a:gridCol>
                <a:gridCol w="1843434">
                  <a:extLst>
                    <a:ext uri="{9D8B030D-6E8A-4147-A177-3AD203B41FA5}">
                      <a16:colId xmlns:a16="http://schemas.microsoft.com/office/drawing/2014/main" val="20006"/>
                    </a:ext>
                  </a:extLst>
                </a:gridCol>
              </a:tblGrid>
              <a:tr h="278130">
                <a:tc>
                  <a:txBody>
                    <a:bodyPr/>
                    <a:lstStyle/>
                    <a:p>
                      <a:pPr algn="ctr"/>
                      <a:r>
                        <a:rPr lang="nl-BE" sz="1400" dirty="0">
                          <a:solidFill>
                            <a:sysClr val="windowText" lastClr="000000"/>
                          </a:solidFill>
                        </a:rPr>
                        <a:t>F0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a:solidFill>
                            <a:sysClr val="windowText" lastClr="000000"/>
                          </a:solidFill>
                        </a:rPr>
                        <a:t>F1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err="1">
                          <a:solidFill>
                            <a:sysClr val="windowText" lastClr="000000"/>
                          </a:solidFill>
                        </a:rPr>
                        <a:t>EnA</a:t>
                      </a:r>
                      <a:endParaRPr lang="nl-BE" sz="14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err="1">
                          <a:solidFill>
                            <a:sysClr val="windowText" lastClr="000000"/>
                          </a:solidFill>
                        </a:rPr>
                        <a:t>EnB</a:t>
                      </a:r>
                      <a:endParaRPr lang="nl-BE" sz="14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err="1">
                          <a:solidFill>
                            <a:sysClr val="windowText" lastClr="000000"/>
                          </a:solidFill>
                        </a:rPr>
                        <a:t>InvA</a:t>
                      </a:r>
                      <a:endParaRPr lang="nl-BE" sz="14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a:solidFill>
                            <a:sysClr val="windowText" lastClr="000000"/>
                          </a:solidFill>
                        </a:rPr>
                        <a:t>INC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nl-BE" sz="1400" dirty="0">
                          <a:solidFill>
                            <a:sysClr val="windowText" lastClr="000000"/>
                          </a:solidFill>
                        </a:rPr>
                        <a:t>Resultaat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74320">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A </a:t>
                      </a:r>
                      <a:r>
                        <a:rPr lang="nl-BE" sz="1400" b="1" dirty="0">
                          <a:solidFill>
                            <a:srgbClr val="FF0000"/>
                          </a:solidFill>
                        </a:rPr>
                        <a:t>&amp;</a:t>
                      </a:r>
                      <a:r>
                        <a:rPr lang="nl-BE" sz="1400" dirty="0"/>
                        <a:t> B </a:t>
                      </a:r>
                      <a:r>
                        <a:rPr lang="nl-BE" sz="1100" dirty="0"/>
                        <a:t>(</a:t>
                      </a:r>
                      <a:r>
                        <a:rPr lang="nl-BE" sz="1100" dirty="0" err="1"/>
                        <a:t>bitwise</a:t>
                      </a:r>
                      <a:r>
                        <a:rPr lang="nl-BE" sz="1100" dirty="0"/>
                        <a:t> </a:t>
                      </a:r>
                      <a:r>
                        <a:rPr lang="nl-BE" sz="1100" b="1" dirty="0" err="1">
                          <a:solidFill>
                            <a:srgbClr val="FF0000"/>
                          </a:solidFill>
                        </a:rPr>
                        <a:t>and</a:t>
                      </a:r>
                      <a:r>
                        <a:rPr lang="nl-BE" sz="1100" dirty="0"/>
                        <a:t>)</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274320">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0000 0000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4320">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A </a:t>
                      </a:r>
                      <a:r>
                        <a:rPr lang="nl-BE" sz="1400" b="1" dirty="0">
                          <a:solidFill>
                            <a:srgbClr val="FF0000"/>
                          </a:solidFill>
                        </a:rPr>
                        <a:t>|</a:t>
                      </a:r>
                      <a:r>
                        <a:rPr lang="nl-BE" sz="1400" dirty="0"/>
                        <a:t> B </a:t>
                      </a:r>
                      <a:r>
                        <a:rPr lang="nl-BE" sz="1100" dirty="0"/>
                        <a:t>(</a:t>
                      </a:r>
                      <a:r>
                        <a:rPr lang="nl-BE" sz="1100" dirty="0" err="1"/>
                        <a:t>bitwise</a:t>
                      </a:r>
                      <a:r>
                        <a:rPr lang="nl-BE" sz="1100" dirty="0"/>
                        <a:t> </a:t>
                      </a:r>
                      <a:r>
                        <a:rPr lang="nl-BE" sz="1100" b="1" dirty="0">
                          <a:solidFill>
                            <a:srgbClr val="FF0000"/>
                          </a:solidFill>
                        </a:rPr>
                        <a:t>or</a:t>
                      </a:r>
                      <a:r>
                        <a:rPr lang="nl-BE" sz="1100" dirty="0"/>
                        <a:t>)</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274320">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~A</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400" b="1" dirty="0">
                          <a:solidFill>
                            <a:srgbClr val="FF0000"/>
                          </a:solidFill>
                        </a:rPr>
                        <a:t>~</a:t>
                      </a:r>
                      <a:r>
                        <a:rPr lang="nl-BE" sz="1400" dirty="0"/>
                        <a:t>B </a:t>
                      </a:r>
                      <a:r>
                        <a:rPr lang="nl-BE" sz="1100" dirty="0"/>
                        <a:t>(</a:t>
                      </a:r>
                      <a:r>
                        <a:rPr lang="nl-BE" sz="1100" dirty="0" err="1"/>
                        <a:t>bitwise</a:t>
                      </a:r>
                      <a:r>
                        <a:rPr lang="nl-BE" sz="1100" dirty="0"/>
                        <a:t> </a:t>
                      </a:r>
                      <a:r>
                        <a:rPr lang="nl-BE" sz="1100" b="1" dirty="0" err="1">
                          <a:solidFill>
                            <a:srgbClr val="FF0000"/>
                          </a:solidFill>
                        </a:rPr>
                        <a:t>compl</a:t>
                      </a:r>
                      <a:r>
                        <a:rPr lang="nl-BE" sz="1100" b="1" dirty="0">
                          <a:solidFill>
                            <a:srgbClr val="FF0000"/>
                          </a:solidFill>
                        </a:rPr>
                        <a:t>.</a:t>
                      </a:r>
                      <a:r>
                        <a:rPr lang="nl-BE" sz="1100" dirty="0"/>
                        <a:t>)</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1111 1111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nl-BE" sz="1400" dirty="0"/>
                        <a:t>A </a:t>
                      </a:r>
                      <a:r>
                        <a:rPr lang="nl-BE" sz="1400" b="1" dirty="0">
                          <a:solidFill>
                            <a:srgbClr val="FF0000"/>
                          </a:solidFill>
                        </a:rPr>
                        <a:t>+ </a:t>
                      </a:r>
                      <a:r>
                        <a:rPr lang="nl-BE" sz="1400" dirty="0"/>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A + 1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0</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A + B + 1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BE" sz="1400" dirty="0"/>
                        <a:t>(~ A) + 1 = - A </a:t>
                      </a:r>
                      <a:r>
                        <a:rPr lang="nl-BE" sz="800" dirty="0"/>
                        <a:t>(2-compl)</a:t>
                      </a:r>
                      <a:endParaRPr lang="nl-BE"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74320">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nl-BE" sz="1400" b="0" i="0" u="none" strike="noStrike" noProof="0" dirty="0">
                          <a:latin typeface="Arial"/>
                        </a:rPr>
                        <a:t>(- A) + B = </a:t>
                      </a:r>
                      <a:r>
                        <a:rPr lang="nl-BE" sz="1400" dirty="0"/>
                        <a:t>B - 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6" name="Tekstvak 5"/>
          <p:cNvSpPr txBox="1"/>
          <p:nvPr/>
        </p:nvSpPr>
        <p:spPr>
          <a:xfrm>
            <a:off x="1871700" y="804749"/>
            <a:ext cx="5027523" cy="369332"/>
          </a:xfrm>
          <a:prstGeom prst="rect">
            <a:avLst/>
          </a:prstGeom>
          <a:noFill/>
        </p:spPr>
        <p:txBody>
          <a:bodyPr wrap="square" rtlCol="0">
            <a:spAutoFit/>
          </a:bodyPr>
          <a:lstStyle/>
          <a:p>
            <a:pPr defTabSz="342900"/>
            <a:r>
              <a:rPr lang="nl-BE" dirty="0">
                <a:solidFill>
                  <a:prstClr val="black"/>
                </a:solidFill>
                <a:latin typeface="Arial"/>
              </a:rPr>
              <a:t>Enkele zinvolle combinaties van een 8-bit-ALU:</a:t>
            </a:r>
          </a:p>
        </p:txBody>
      </p:sp>
      <p:sp>
        <p:nvSpPr>
          <p:cNvPr id="8" name="Rechthoek: afgeronde hoeken 7">
            <a:extLst>
              <a:ext uri="{FF2B5EF4-FFF2-40B4-BE49-F238E27FC236}">
                <a16:creationId xmlns:a16="http://schemas.microsoft.com/office/drawing/2014/main" id="{C5CD1333-04E4-4FB7-B52D-9B1DDF34DC0B}"/>
              </a:ext>
            </a:extLst>
          </p:cNvPr>
          <p:cNvSpPr/>
          <p:nvPr/>
        </p:nvSpPr>
        <p:spPr>
          <a:xfrm>
            <a:off x="2439000" y="3155200"/>
            <a:ext cx="715500" cy="1323000"/>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9" name="Rechthoek: afgeronde hoeken 8">
            <a:extLst>
              <a:ext uri="{FF2B5EF4-FFF2-40B4-BE49-F238E27FC236}">
                <a16:creationId xmlns:a16="http://schemas.microsoft.com/office/drawing/2014/main" id="{8EBC79E3-DE72-4418-AB3A-E13582D1AEC1}"/>
              </a:ext>
            </a:extLst>
          </p:cNvPr>
          <p:cNvSpPr/>
          <p:nvPr/>
        </p:nvSpPr>
        <p:spPr>
          <a:xfrm>
            <a:off x="2435906" y="2606403"/>
            <a:ext cx="715500" cy="490045"/>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1" name="Rechthoek: afgeronde hoeken 10">
            <a:extLst>
              <a:ext uri="{FF2B5EF4-FFF2-40B4-BE49-F238E27FC236}">
                <a16:creationId xmlns:a16="http://schemas.microsoft.com/office/drawing/2014/main" id="{78B7B73A-56C4-4E1F-A38A-85A562951748}"/>
              </a:ext>
            </a:extLst>
          </p:cNvPr>
          <p:cNvSpPr/>
          <p:nvPr/>
        </p:nvSpPr>
        <p:spPr>
          <a:xfrm>
            <a:off x="2435906" y="2058531"/>
            <a:ext cx="715500" cy="490045"/>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2" name="Rechthoek: afgeronde hoeken 11">
            <a:extLst>
              <a:ext uri="{FF2B5EF4-FFF2-40B4-BE49-F238E27FC236}">
                <a16:creationId xmlns:a16="http://schemas.microsoft.com/office/drawing/2014/main" id="{7ECAA82E-9BDC-47B5-8783-271421AC8DB0}"/>
              </a:ext>
            </a:extLst>
          </p:cNvPr>
          <p:cNvSpPr/>
          <p:nvPr/>
        </p:nvSpPr>
        <p:spPr>
          <a:xfrm>
            <a:off x="2438993" y="1514831"/>
            <a:ext cx="715500" cy="490045"/>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4" name="Titel 13">
            <a:extLst>
              <a:ext uri="{FF2B5EF4-FFF2-40B4-BE49-F238E27FC236}">
                <a16:creationId xmlns:a16="http://schemas.microsoft.com/office/drawing/2014/main" id="{C120185E-0076-4789-8C79-DD56E6F20BCD}"/>
              </a:ext>
            </a:extLst>
          </p:cNvPr>
          <p:cNvSpPr>
            <a:spLocks noGrp="1"/>
          </p:cNvSpPr>
          <p:nvPr>
            <p:ph type="title"/>
          </p:nvPr>
        </p:nvSpPr>
        <p:spPr>
          <a:xfrm>
            <a:off x="806208" y="288328"/>
            <a:ext cx="8229600" cy="857250"/>
          </a:xfrm>
        </p:spPr>
        <p:txBody>
          <a:bodyPr>
            <a:normAutofit/>
          </a:bodyPr>
          <a:lstStyle/>
          <a:p>
            <a:r>
              <a:rPr lang="nl-BE" sz="2800" dirty="0">
                <a:latin typeface="Tahoma" pitchFamily="34" charset="0"/>
                <a:ea typeface="Tahoma" pitchFamily="34" charset="0"/>
                <a:cs typeface="Tahoma" pitchFamily="34" charset="0"/>
              </a:rPr>
              <a:t>5.2.3. Een n-bit ALU (bvb. 8-bit ALU).</a:t>
            </a:r>
            <a:endParaRPr lang="nl-BE" sz="2800" dirty="0"/>
          </a:p>
        </p:txBody>
      </p:sp>
    </p:spTree>
    <p:extLst>
      <p:ext uri="{BB962C8B-B14F-4D97-AF65-F5344CB8AC3E}">
        <p14:creationId xmlns:p14="http://schemas.microsoft.com/office/powerpoint/2010/main" val="231562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5.3. Bouwstenen van een geheugen. </a:t>
            </a:r>
          </a:p>
        </p:txBody>
      </p:sp>
      <p:pic>
        <p:nvPicPr>
          <p:cNvPr id="3" name="Picture 2">
            <a:extLst>
              <a:ext uri="{FF2B5EF4-FFF2-40B4-BE49-F238E27FC236}">
                <a16:creationId xmlns:a16="http://schemas.microsoft.com/office/drawing/2014/main" id="{D174F23D-2811-2A4E-B00F-151749DA36EF}"/>
              </a:ext>
            </a:extLst>
          </p:cNvPr>
          <p:cNvPicPr>
            <a:picLocks noChangeAspect="1" noChangeArrowheads="1"/>
          </p:cNvPicPr>
          <p:nvPr/>
        </p:nvPicPr>
        <p:blipFill>
          <a:blip r:embed="rId3" cstate="print"/>
          <a:srcRect/>
          <a:stretch>
            <a:fillRect/>
          </a:stretch>
        </p:blipFill>
        <p:spPr bwMode="auto">
          <a:xfrm>
            <a:off x="3672000" y="2905606"/>
            <a:ext cx="1800000" cy="1800000"/>
          </a:xfrm>
          <a:prstGeom prst="rect">
            <a:avLst/>
          </a:prstGeom>
          <a:noFill/>
          <a:ln w="9525">
            <a:noFill/>
            <a:miter lim="800000"/>
            <a:headEnd/>
            <a:tailEnd/>
          </a:ln>
        </p:spPr>
      </p:pic>
    </p:spTree>
    <p:extLst>
      <p:ext uri="{BB962C8B-B14F-4D97-AF65-F5344CB8AC3E}">
        <p14:creationId xmlns:p14="http://schemas.microsoft.com/office/powerpoint/2010/main" val="7402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53" r="6358"/>
          <a:stretch/>
        </p:blipFill>
        <p:spPr>
          <a:xfrm>
            <a:off x="7471" y="0"/>
            <a:ext cx="6618881" cy="5143500"/>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21" name="Title 1"/>
          <p:cNvSpPr>
            <a:spLocks noGrp="1"/>
          </p:cNvSpPr>
          <p:nvPr>
            <p:ph type="ctrTitle"/>
          </p:nvPr>
        </p:nvSpPr>
        <p:spPr>
          <a:xfrm>
            <a:off x="685800" y="1726408"/>
            <a:ext cx="7772400" cy="845342"/>
          </a:xfrm>
        </p:spPr>
        <p:txBody>
          <a:bodyPr/>
          <a:lstStyle/>
          <a:p>
            <a:r>
              <a:rPr lang="nl-BE" dirty="0"/>
              <a:t>Computer Systems.</a:t>
            </a:r>
          </a:p>
        </p:txBody>
      </p:sp>
      <p:sp>
        <p:nvSpPr>
          <p:cNvPr id="22" name="Subtitle 2"/>
          <p:cNvSpPr>
            <a:spLocks noGrp="1"/>
          </p:cNvSpPr>
          <p:nvPr>
            <p:ph type="subTitle" idx="1"/>
          </p:nvPr>
        </p:nvSpPr>
        <p:spPr>
          <a:xfrm>
            <a:off x="685800" y="2571750"/>
            <a:ext cx="7772400" cy="758328"/>
          </a:xfrm>
        </p:spPr>
        <p:txBody>
          <a:bodyPr/>
          <a:lstStyle/>
          <a:p>
            <a:r>
              <a:rPr lang="nl-BE" dirty="0"/>
              <a:t>Academiejaar 2023 - 2024</a:t>
            </a:r>
          </a:p>
        </p:txBody>
      </p:sp>
      <p:sp>
        <p:nvSpPr>
          <p:cNvPr id="2" name="Tekstvak 1">
            <a:extLst>
              <a:ext uri="{FF2B5EF4-FFF2-40B4-BE49-F238E27FC236}">
                <a16:creationId xmlns:a16="http://schemas.microsoft.com/office/drawing/2014/main" id="{0C0367EA-5A1E-634A-9379-C63AF2F15746}"/>
              </a:ext>
            </a:extLst>
          </p:cNvPr>
          <p:cNvSpPr txBox="1"/>
          <p:nvPr/>
        </p:nvSpPr>
        <p:spPr>
          <a:xfrm>
            <a:off x="7444459" y="3775124"/>
            <a:ext cx="184731" cy="369332"/>
          </a:xfrm>
          <a:prstGeom prst="rect">
            <a:avLst/>
          </a:prstGeom>
          <a:noFill/>
        </p:spPr>
        <p:txBody>
          <a:bodyPr wrap="none" rtlCol="0">
            <a:spAutoFit/>
          </a:bodyPr>
          <a:lstStyle/>
          <a:p>
            <a:pPr algn="r"/>
            <a:endParaRPr lang="nl-BE" dirty="0">
              <a:solidFill>
                <a:srgbClr val="F6F6F6"/>
              </a:solidFill>
            </a:endParaRPr>
          </a:p>
        </p:txBody>
      </p:sp>
      <p:sp>
        <p:nvSpPr>
          <p:cNvPr id="5" name="Tekstvak 4">
            <a:extLst>
              <a:ext uri="{FF2B5EF4-FFF2-40B4-BE49-F238E27FC236}">
                <a16:creationId xmlns:a16="http://schemas.microsoft.com/office/drawing/2014/main" id="{A4445B2A-96DD-CAE9-93D5-3D16AC4EA915}"/>
              </a:ext>
            </a:extLst>
          </p:cNvPr>
          <p:cNvSpPr txBox="1"/>
          <p:nvPr/>
        </p:nvSpPr>
        <p:spPr>
          <a:xfrm>
            <a:off x="2964824" y="3498125"/>
            <a:ext cx="4572000" cy="1477328"/>
          </a:xfrm>
          <a:prstGeom prst="rect">
            <a:avLst/>
          </a:prstGeom>
          <a:noFill/>
        </p:spPr>
        <p:txBody>
          <a:bodyPr wrap="square">
            <a:spAutoFit/>
          </a:bodyPr>
          <a:lstStyle/>
          <a:p>
            <a:pPr algn="r"/>
            <a:r>
              <a:rPr lang="nl-BE" dirty="0">
                <a:solidFill>
                  <a:srgbClr val="F6F6F6"/>
                </a:solidFill>
              </a:rPr>
              <a:t>Nathalie Declercq</a:t>
            </a:r>
          </a:p>
          <a:p>
            <a:pPr algn="r"/>
            <a:r>
              <a:rPr lang="nl-BE" dirty="0">
                <a:solidFill>
                  <a:srgbClr val="F6F6F6"/>
                </a:solidFill>
              </a:rPr>
              <a:t>Karine Van </a:t>
            </a:r>
            <a:r>
              <a:rPr lang="nl-BE" dirty="0" err="1">
                <a:solidFill>
                  <a:srgbClr val="F6F6F6"/>
                </a:solidFill>
              </a:rPr>
              <a:t>Driessche</a:t>
            </a:r>
            <a:endParaRPr lang="nl-BE" dirty="0">
              <a:solidFill>
                <a:srgbClr val="F6F6F6"/>
              </a:solidFill>
            </a:endParaRPr>
          </a:p>
          <a:p>
            <a:pPr algn="r"/>
            <a:r>
              <a:rPr lang="nl-BE" dirty="0">
                <a:solidFill>
                  <a:srgbClr val="F6F6F6"/>
                </a:solidFill>
              </a:rPr>
              <a:t>Steven Van Impe</a:t>
            </a:r>
          </a:p>
          <a:p>
            <a:pPr algn="r"/>
            <a:r>
              <a:rPr lang="nl-BE" dirty="0">
                <a:solidFill>
                  <a:srgbClr val="F6F6F6"/>
                </a:solidFill>
                <a:cs typeface="Arial"/>
              </a:rPr>
              <a:t>Thomas </a:t>
            </a:r>
            <a:r>
              <a:rPr lang="nl-BE" dirty="0" err="1">
                <a:solidFill>
                  <a:srgbClr val="F6F6F6"/>
                </a:solidFill>
                <a:cs typeface="Arial"/>
              </a:rPr>
              <a:t>Clauwaert</a:t>
            </a:r>
            <a:endParaRPr lang="nl-BE" dirty="0">
              <a:solidFill>
                <a:srgbClr val="F6F6F6"/>
              </a:solidFill>
              <a:cs typeface="Arial"/>
            </a:endParaRPr>
          </a:p>
          <a:p>
            <a:pPr algn="r"/>
            <a:r>
              <a:rPr lang="nl-BE" dirty="0">
                <a:solidFill>
                  <a:srgbClr val="F6F6F6"/>
                </a:solidFill>
                <a:cs typeface="Arial"/>
              </a:rPr>
              <a:t>Pieter De Bodt</a:t>
            </a:r>
          </a:p>
        </p:txBody>
      </p:sp>
    </p:spTree>
    <p:extLst>
      <p:ext uri="{BB962C8B-B14F-4D97-AF65-F5344CB8AC3E}">
        <p14:creationId xmlns:p14="http://schemas.microsoft.com/office/powerpoint/2010/main" val="915807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19522"/>
            <a:ext cx="6177749" cy="579104"/>
          </a:xfrm>
        </p:spPr>
        <p:txBody>
          <a:bodyPr/>
          <a:lstStyle/>
          <a:p>
            <a:r>
              <a:rPr lang="nl-BE" sz="2700" dirty="0">
                <a:latin typeface="Tahoma" pitchFamily="34" charset="0"/>
                <a:ea typeface="Tahoma" pitchFamily="34" charset="0"/>
                <a:cs typeface="Tahoma" pitchFamily="34" charset="0"/>
              </a:rPr>
              <a:t>5.3.1. De </a:t>
            </a:r>
            <a:r>
              <a:rPr lang="nl-BE" sz="2700" dirty="0" err="1">
                <a:latin typeface="Tahoma" pitchFamily="34" charset="0"/>
                <a:ea typeface="Tahoma" pitchFamily="34" charset="0"/>
                <a:cs typeface="Tahoma" pitchFamily="34" charset="0"/>
              </a:rPr>
              <a:t>SR-latch</a:t>
            </a:r>
            <a:endParaRPr lang="nl-BE"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113588"/>
            <a:ext cx="6285026" cy="3564396"/>
          </a:xfrm>
        </p:spPr>
        <p:txBody>
          <a:bodyPr>
            <a:normAutofit/>
          </a:bodyPr>
          <a:lstStyle/>
          <a:p>
            <a:pPr>
              <a:buNone/>
            </a:pPr>
            <a:r>
              <a:rPr lang="nl-BE" sz="1500" dirty="0">
                <a:latin typeface="Tahoma" pitchFamily="34" charset="0"/>
                <a:ea typeface="Tahoma" pitchFamily="34" charset="0"/>
                <a:cs typeface="Tahoma" pitchFamily="34" charset="0"/>
              </a:rPr>
              <a:t>Om met logische poorten een </a:t>
            </a:r>
            <a:r>
              <a:rPr lang="nl-BE" sz="1500" dirty="0">
                <a:solidFill>
                  <a:srgbClr val="0070C0"/>
                </a:solidFill>
                <a:latin typeface="Tahoma" pitchFamily="34" charset="0"/>
                <a:ea typeface="Tahoma" pitchFamily="34" charset="0"/>
                <a:cs typeface="Tahoma" pitchFamily="34" charset="0"/>
              </a:rPr>
              <a:t>geheugen</a:t>
            </a:r>
            <a:r>
              <a:rPr lang="nl-BE" sz="1500" dirty="0">
                <a:latin typeface="Tahoma" pitchFamily="34" charset="0"/>
                <a:ea typeface="Tahoma" pitchFamily="34" charset="0"/>
                <a:cs typeface="Tahoma" pitchFamily="34" charset="0"/>
              </a:rPr>
              <a:t> te maken is</a:t>
            </a:r>
            <a:r>
              <a:rPr lang="nl-BE" sz="1500" b="1" dirty="0">
                <a:latin typeface="Tahoma" pitchFamily="34" charset="0"/>
                <a:ea typeface="Tahoma" pitchFamily="34" charset="0"/>
                <a:cs typeface="Tahoma" pitchFamily="34" charset="0"/>
              </a:rPr>
              <a:t> </a:t>
            </a:r>
            <a:r>
              <a:rPr lang="nl-BE" sz="1500" b="1" dirty="0">
                <a:solidFill>
                  <a:srgbClr val="FF0000"/>
                </a:solidFill>
                <a:latin typeface="Tahoma" pitchFamily="34" charset="0"/>
                <a:ea typeface="Tahoma" pitchFamily="34" charset="0"/>
                <a:cs typeface="Tahoma" pitchFamily="34" charset="0"/>
              </a:rPr>
              <a:t>feedback</a:t>
            </a:r>
            <a:r>
              <a:rPr lang="nl-BE" sz="1500" b="1" dirty="0">
                <a:latin typeface="Tahoma" pitchFamily="34" charset="0"/>
                <a:ea typeface="Tahoma" pitchFamily="34" charset="0"/>
                <a:cs typeface="Tahoma" pitchFamily="34" charset="0"/>
              </a:rPr>
              <a:t> </a:t>
            </a:r>
          </a:p>
          <a:p>
            <a:pPr>
              <a:buNone/>
            </a:pPr>
            <a:r>
              <a:rPr lang="nl-BE" sz="1500" dirty="0">
                <a:latin typeface="Tahoma" pitchFamily="34" charset="0"/>
                <a:ea typeface="Tahoma" pitchFamily="34" charset="0"/>
                <a:cs typeface="Tahoma" pitchFamily="34" charset="0"/>
              </a:rPr>
              <a:t>(terugkoppeling) nodig.</a:t>
            </a:r>
          </a:p>
          <a:p>
            <a:pPr>
              <a:buNone/>
            </a:pPr>
            <a:r>
              <a:rPr lang="nl-BE" sz="1500" dirty="0">
                <a:latin typeface="Tahoma" pitchFamily="34" charset="0"/>
                <a:ea typeface="Tahoma" pitchFamily="34" charset="0"/>
                <a:cs typeface="Tahoma" pitchFamily="34" charset="0"/>
              </a:rPr>
              <a:t>1-bit geheugen opgebouwd met behulp van </a:t>
            </a:r>
            <a:r>
              <a:rPr lang="nl-BE" sz="1500" b="1" dirty="0">
                <a:solidFill>
                  <a:srgbClr val="FF0000"/>
                </a:solidFill>
                <a:latin typeface="Tahoma" pitchFamily="34" charset="0"/>
                <a:ea typeface="Tahoma" pitchFamily="34" charset="0"/>
                <a:cs typeface="Tahoma" pitchFamily="34" charset="0"/>
              </a:rPr>
              <a:t>2 NOR poorten</a:t>
            </a:r>
          </a:p>
          <a:p>
            <a:pPr lvl="1">
              <a:buNone/>
            </a:pPr>
            <a:r>
              <a:rPr lang="nl-BE" sz="1500" dirty="0">
                <a:latin typeface="Tahoma" pitchFamily="34" charset="0"/>
                <a:ea typeface="Tahoma" pitchFamily="34" charset="0"/>
                <a:cs typeface="Tahoma" pitchFamily="34" charset="0"/>
              </a:rPr>
              <a:t>=&gt; twee </a:t>
            </a:r>
            <a:r>
              <a:rPr lang="nl-BE" sz="1500" dirty="0">
                <a:solidFill>
                  <a:srgbClr val="FF0000"/>
                </a:solidFill>
                <a:latin typeface="Tahoma" pitchFamily="34" charset="0"/>
                <a:ea typeface="Tahoma" pitchFamily="34" charset="0"/>
                <a:cs typeface="Tahoma" pitchFamily="34" charset="0"/>
              </a:rPr>
              <a:t>stabiele</a:t>
            </a:r>
            <a:r>
              <a:rPr lang="nl-BE" sz="1500" dirty="0">
                <a:latin typeface="Tahoma" pitchFamily="34" charset="0"/>
                <a:ea typeface="Tahoma" pitchFamily="34" charset="0"/>
                <a:cs typeface="Tahoma" pitchFamily="34" charset="0"/>
              </a:rPr>
              <a:t> toestanden</a:t>
            </a:r>
          </a:p>
          <a:p>
            <a:pPr lvl="2"/>
            <a:r>
              <a:rPr lang="nl-BE" sz="1500" b="1" dirty="0">
                <a:latin typeface="Tahoma" pitchFamily="34" charset="0"/>
                <a:ea typeface="Tahoma" pitchFamily="34" charset="0"/>
                <a:cs typeface="Tahoma" pitchFamily="34" charset="0"/>
              </a:rPr>
              <a:t>S</a:t>
            </a:r>
            <a:r>
              <a:rPr lang="nl-BE" sz="1500" dirty="0">
                <a:latin typeface="Tahoma" pitchFamily="34" charset="0"/>
                <a:ea typeface="Tahoma" pitchFamily="34" charset="0"/>
                <a:cs typeface="Tahoma" pitchFamily="34" charset="0"/>
              </a:rPr>
              <a:t>et=1 (en Reset=0) </a:t>
            </a:r>
            <a:r>
              <a:rPr lang="nl-BE" sz="1500" dirty="0">
                <a:latin typeface="Tahoma" pitchFamily="34" charset="0"/>
                <a:ea typeface="Tahoma" pitchFamily="34" charset="0"/>
                <a:cs typeface="Tahoma" pitchFamily="34" charset="0"/>
                <a:sym typeface="Wingdings" pitchFamily="2" charset="2"/>
              </a:rPr>
              <a:t> </a:t>
            </a:r>
            <a:r>
              <a:rPr lang="nl-BE" sz="1500" dirty="0">
                <a:latin typeface="Tahoma" pitchFamily="34" charset="0"/>
                <a:ea typeface="Tahoma" pitchFamily="34" charset="0"/>
                <a:cs typeface="Tahoma" pitchFamily="34" charset="0"/>
              </a:rPr>
              <a:t>Q=1 (en -Q=0)</a:t>
            </a:r>
          </a:p>
          <a:p>
            <a:pPr lvl="2"/>
            <a:r>
              <a:rPr lang="nl-BE" sz="1500" b="1" dirty="0">
                <a:latin typeface="Tahoma" pitchFamily="34" charset="0"/>
                <a:ea typeface="Tahoma" pitchFamily="34" charset="0"/>
                <a:cs typeface="Tahoma" pitchFamily="34" charset="0"/>
              </a:rPr>
              <a:t>R</a:t>
            </a:r>
            <a:r>
              <a:rPr lang="nl-BE" sz="1500" dirty="0">
                <a:latin typeface="Tahoma" pitchFamily="34" charset="0"/>
                <a:ea typeface="Tahoma" pitchFamily="34" charset="0"/>
                <a:cs typeface="Tahoma" pitchFamily="34" charset="0"/>
              </a:rPr>
              <a:t>eset=1 (en Set=0) </a:t>
            </a:r>
            <a:r>
              <a:rPr lang="nl-BE" sz="1500" dirty="0">
                <a:latin typeface="Tahoma" pitchFamily="34" charset="0"/>
                <a:ea typeface="Tahoma" pitchFamily="34" charset="0"/>
                <a:cs typeface="Tahoma" pitchFamily="34" charset="0"/>
                <a:sym typeface="Wingdings" pitchFamily="2" charset="2"/>
              </a:rPr>
              <a:t> </a:t>
            </a:r>
            <a:r>
              <a:rPr lang="nl-BE" sz="1500" dirty="0">
                <a:latin typeface="Tahoma" pitchFamily="34" charset="0"/>
                <a:ea typeface="Tahoma" pitchFamily="34" charset="0"/>
                <a:cs typeface="Tahoma" pitchFamily="34" charset="0"/>
              </a:rPr>
              <a:t>Q=0 (en -Q=1)</a:t>
            </a:r>
          </a:p>
          <a:p>
            <a:pPr lvl="2">
              <a:buNone/>
            </a:pPr>
            <a:endParaRPr lang="nl-BE" sz="6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Werking:</a:t>
            </a:r>
          </a:p>
          <a:p>
            <a:pPr lvl="1"/>
            <a:r>
              <a:rPr lang="nl-BE" sz="1500" dirty="0">
                <a:latin typeface="Tahoma" pitchFamily="34" charset="0"/>
                <a:ea typeface="Tahoma" pitchFamily="34" charset="0"/>
                <a:cs typeface="Tahoma" pitchFamily="34" charset="0"/>
              </a:rPr>
              <a:t>met een </a:t>
            </a:r>
            <a:r>
              <a:rPr lang="nl-BE" sz="1500" dirty="0">
                <a:solidFill>
                  <a:srgbClr val="0070C0"/>
                </a:solidFill>
                <a:latin typeface="Tahoma" pitchFamily="34" charset="0"/>
                <a:ea typeface="Tahoma" pitchFamily="34" charset="0"/>
                <a:cs typeface="Tahoma" pitchFamily="34" charset="0"/>
              </a:rPr>
              <a:t>kleine vertraging </a:t>
            </a:r>
            <a:r>
              <a:rPr lang="nl-BE" sz="1500" dirty="0">
                <a:latin typeface="Tahoma" pitchFamily="34" charset="0"/>
                <a:ea typeface="Tahoma" pitchFamily="34" charset="0"/>
                <a:cs typeface="Tahoma" pitchFamily="34" charset="0"/>
              </a:rPr>
              <a:t>(wegens poortvertraging) </a:t>
            </a:r>
          </a:p>
          <a:p>
            <a:pPr lvl="1">
              <a:buNone/>
            </a:pPr>
            <a:r>
              <a:rPr lang="nl-BE" sz="1500" dirty="0">
                <a:solidFill>
                  <a:srgbClr val="FF0000"/>
                </a:solidFill>
                <a:latin typeface="Tahoma" pitchFamily="34" charset="0"/>
                <a:ea typeface="Tahoma" pitchFamily="34" charset="0"/>
                <a:cs typeface="Tahoma" pitchFamily="34" charset="0"/>
              </a:rPr>
              <a:t>	neemt</a:t>
            </a:r>
            <a:r>
              <a:rPr lang="nl-BE" sz="1500" dirty="0">
                <a:latin typeface="Tahoma" pitchFamily="34" charset="0"/>
                <a:ea typeface="Tahoma" pitchFamily="34" charset="0"/>
                <a:cs typeface="Tahoma" pitchFamily="34" charset="0"/>
              </a:rPr>
              <a:t> de 2</a:t>
            </a:r>
            <a:r>
              <a:rPr lang="nl-BE" sz="1500" baseline="30000" dirty="0">
                <a:latin typeface="Tahoma" pitchFamily="34" charset="0"/>
                <a:ea typeface="Tahoma" pitchFamily="34" charset="0"/>
                <a:cs typeface="Tahoma" pitchFamily="34" charset="0"/>
              </a:rPr>
              <a:t>de</a:t>
            </a:r>
            <a:r>
              <a:rPr lang="nl-BE" sz="1500" dirty="0">
                <a:latin typeface="Tahoma" pitchFamily="34" charset="0"/>
                <a:ea typeface="Tahoma" pitchFamily="34" charset="0"/>
                <a:cs typeface="Tahoma" pitchFamily="34" charset="0"/>
              </a:rPr>
              <a:t> ingang van één van de NOR-poorten</a:t>
            </a:r>
            <a:br>
              <a:rPr lang="nl-BE" sz="1500" dirty="0">
                <a:latin typeface="Tahoma" pitchFamily="34" charset="0"/>
                <a:ea typeface="Tahoma" pitchFamily="34" charset="0"/>
                <a:cs typeface="Tahoma" pitchFamily="34" charset="0"/>
              </a:rPr>
            </a:br>
            <a:r>
              <a:rPr lang="nl-BE" sz="1500" dirty="0">
                <a:latin typeface="Tahoma" pitchFamily="34" charset="0"/>
                <a:ea typeface="Tahoma" pitchFamily="34" charset="0"/>
                <a:cs typeface="Tahoma" pitchFamily="34" charset="0"/>
              </a:rPr>
              <a:t>de werking van de S of R ingang </a:t>
            </a:r>
            <a:r>
              <a:rPr lang="nl-BE" sz="1500" dirty="0">
                <a:solidFill>
                  <a:srgbClr val="FF0000"/>
                </a:solidFill>
                <a:latin typeface="Tahoma" pitchFamily="34" charset="0"/>
                <a:ea typeface="Tahoma" pitchFamily="34" charset="0"/>
                <a:cs typeface="Tahoma" pitchFamily="34" charset="0"/>
              </a:rPr>
              <a:t>over</a:t>
            </a:r>
          </a:p>
          <a:p>
            <a:pPr lvl="1"/>
            <a:r>
              <a:rPr lang="nl-BE" sz="1500" dirty="0">
                <a:latin typeface="Tahoma" pitchFamily="34" charset="0"/>
                <a:ea typeface="Tahoma" pitchFamily="34" charset="0"/>
                <a:cs typeface="Tahoma" pitchFamily="34" charset="0"/>
              </a:rPr>
              <a:t>om een nieuwe waarde in het geheugen te schrijven moet ofwel S, ofwel R, voldoende lang op 1 gehouden worden</a:t>
            </a:r>
          </a:p>
          <a:p>
            <a:pPr lvl="1">
              <a:buNone/>
            </a:pPr>
            <a:r>
              <a:rPr lang="nl-BE" sz="1500" dirty="0">
                <a:latin typeface="Tahoma" pitchFamily="34" charset="0"/>
                <a:ea typeface="Tahoma" pitchFamily="34" charset="0"/>
                <a:cs typeface="Tahoma" pitchFamily="34" charset="0"/>
              </a:rPr>
              <a:t>	Opmerking: </a:t>
            </a:r>
            <a:r>
              <a:rPr lang="nl-BE" sz="1500" dirty="0">
                <a:solidFill>
                  <a:srgbClr val="FF0000"/>
                </a:solidFill>
                <a:latin typeface="Tahoma" pitchFamily="34" charset="0"/>
                <a:ea typeface="Tahoma" pitchFamily="34" charset="0"/>
                <a:cs typeface="Tahoma" pitchFamily="34" charset="0"/>
              </a:rPr>
              <a:t>De ingangen (S en R) mogen </a:t>
            </a:r>
            <a:r>
              <a:rPr lang="nl-BE" sz="1500" b="1" dirty="0">
                <a:solidFill>
                  <a:srgbClr val="FF0000"/>
                </a:solidFill>
                <a:latin typeface="Tahoma" pitchFamily="34" charset="0"/>
                <a:ea typeface="Tahoma" pitchFamily="34" charset="0"/>
                <a:cs typeface="Tahoma" pitchFamily="34" charset="0"/>
              </a:rPr>
              <a:t>NOOIT</a:t>
            </a:r>
            <a:r>
              <a:rPr lang="nl-BE" sz="1500" dirty="0">
                <a:solidFill>
                  <a:srgbClr val="FF0000"/>
                </a:solidFill>
                <a:latin typeface="Tahoma" pitchFamily="34" charset="0"/>
                <a:ea typeface="Tahoma" pitchFamily="34" charset="0"/>
                <a:cs typeface="Tahoma" pitchFamily="34" charset="0"/>
              </a:rPr>
              <a:t> gelijktijdig 1 zijn!</a:t>
            </a:r>
            <a:endParaRPr lang="nl-BE" sz="1200" dirty="0">
              <a:solidFill>
                <a:srgbClr val="FF0000"/>
              </a:solidFill>
            </a:endParaRPr>
          </a:p>
          <a:p>
            <a:pPr lvl="1"/>
            <a:endParaRPr lang="nl-BE" sz="1350" dirty="0"/>
          </a:p>
          <a:p>
            <a:endParaRPr lang="nl-BE" sz="150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20</a:t>
            </a:fld>
            <a:endParaRPr lang="nl-NL" dirty="0">
              <a:latin typeface="Arial"/>
            </a:endParaRPr>
          </a:p>
        </p:txBody>
      </p:sp>
      <p:pic>
        <p:nvPicPr>
          <p:cNvPr id="1031" name="Picture 7">
            <a:hlinkClick r:id="rId3" action="ppaction://hlinkfile"/>
          </p:cNvPr>
          <p:cNvPicPr>
            <a:picLocks noChangeAspect="1" noChangeArrowheads="1"/>
          </p:cNvPicPr>
          <p:nvPr/>
        </p:nvPicPr>
        <p:blipFill>
          <a:blip r:embed="rId4" cstate="print"/>
          <a:srcRect/>
          <a:stretch>
            <a:fillRect/>
          </a:stretch>
        </p:blipFill>
        <p:spPr bwMode="auto">
          <a:xfrm>
            <a:off x="6321468" y="2089544"/>
            <a:ext cx="1543810" cy="708063"/>
          </a:xfrm>
          <a:prstGeom prst="rect">
            <a:avLst/>
          </a:prstGeom>
          <a:noFill/>
          <a:ln w="9525">
            <a:noFill/>
            <a:miter lim="800000"/>
            <a:headEnd/>
            <a:tailEnd/>
          </a:ln>
        </p:spPr>
      </p:pic>
      <p:pic>
        <p:nvPicPr>
          <p:cNvPr id="1032" name="Picture 8">
            <a:hlinkClick r:id="rId3" action="ppaction://hlinkfile"/>
          </p:cNvPr>
          <p:cNvPicPr>
            <a:picLocks noChangeAspect="1" noChangeArrowheads="1"/>
          </p:cNvPicPr>
          <p:nvPr/>
        </p:nvPicPr>
        <p:blipFill>
          <a:blip r:embed="rId5" cstate="print"/>
          <a:srcRect/>
          <a:stretch>
            <a:fillRect/>
          </a:stretch>
        </p:blipFill>
        <p:spPr bwMode="auto">
          <a:xfrm>
            <a:off x="6443597" y="3073964"/>
            <a:ext cx="1385514" cy="628374"/>
          </a:xfrm>
          <a:prstGeom prst="rect">
            <a:avLst/>
          </a:prstGeom>
          <a:noFill/>
          <a:ln w="9525">
            <a:noFill/>
            <a:miter lim="800000"/>
            <a:headEnd/>
            <a:tailEnd/>
          </a:ln>
        </p:spPr>
      </p:pic>
    </p:spTree>
    <p:extLst>
      <p:ext uri="{BB962C8B-B14F-4D97-AF65-F5344CB8AC3E}">
        <p14:creationId xmlns:p14="http://schemas.microsoft.com/office/powerpoint/2010/main" val="1193562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7334" y="330405"/>
            <a:ext cx="5197079" cy="579104"/>
          </a:xfrm>
        </p:spPr>
        <p:txBody>
          <a:bodyPr/>
          <a:lstStyle/>
          <a:p>
            <a:r>
              <a:rPr lang="nl-BE" sz="2700" dirty="0">
                <a:latin typeface="Tahoma" pitchFamily="34" charset="0"/>
                <a:ea typeface="Tahoma" pitchFamily="34" charset="0"/>
                <a:cs typeface="Tahoma" pitchFamily="34" charset="0"/>
              </a:rPr>
              <a:t>5.3.2. De geklokte </a:t>
            </a:r>
            <a:r>
              <a:rPr lang="nl-BE" sz="2700" dirty="0" err="1">
                <a:latin typeface="Tahoma" pitchFamily="34" charset="0"/>
                <a:ea typeface="Tahoma" pitchFamily="34" charset="0"/>
                <a:cs typeface="Tahoma" pitchFamily="34" charset="0"/>
              </a:rPr>
              <a:t>SR-latch</a:t>
            </a:r>
            <a:endParaRPr lang="nl-BE"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970296"/>
            <a:ext cx="6339032" cy="3726414"/>
          </a:xfrm>
        </p:spPr>
        <p:txBody>
          <a:bodyPr>
            <a:normAutofit/>
          </a:bodyPr>
          <a:lstStyle/>
          <a:p>
            <a:pPr>
              <a:buNone/>
            </a:pPr>
            <a:r>
              <a:rPr lang="nl-BE" sz="1500" dirty="0">
                <a:latin typeface="Tahoma" pitchFamily="34" charset="0"/>
                <a:ea typeface="Tahoma" pitchFamily="34" charset="0"/>
                <a:cs typeface="Tahoma" pitchFamily="34" charset="0"/>
              </a:rPr>
              <a:t>Hier worden twee </a:t>
            </a:r>
            <a:r>
              <a:rPr lang="nl-BE" sz="1500" dirty="0" err="1">
                <a:latin typeface="Tahoma" pitchFamily="34" charset="0"/>
                <a:ea typeface="Tahoma" pitchFamily="34" charset="0"/>
                <a:cs typeface="Tahoma" pitchFamily="34" charset="0"/>
              </a:rPr>
              <a:t>EN-doorlaatfilters</a:t>
            </a:r>
            <a:r>
              <a:rPr lang="nl-BE" sz="1500" dirty="0">
                <a:latin typeface="Tahoma" pitchFamily="34" charset="0"/>
                <a:ea typeface="Tahoma" pitchFamily="34" charset="0"/>
                <a:cs typeface="Tahoma" pitchFamily="34" charset="0"/>
              </a:rPr>
              <a:t> toegevoegd zodat de toestand van </a:t>
            </a:r>
          </a:p>
          <a:p>
            <a:pPr>
              <a:buNone/>
            </a:pPr>
            <a:r>
              <a:rPr lang="nl-BE" sz="1500" dirty="0">
                <a:latin typeface="Tahoma" pitchFamily="34" charset="0"/>
                <a:ea typeface="Tahoma" pitchFamily="34" charset="0"/>
                <a:cs typeface="Tahoma" pitchFamily="34" charset="0"/>
              </a:rPr>
              <a:t>de S- en R-ingangen slechts doorgelaten worden wanneer </a:t>
            </a:r>
            <a:r>
              <a:rPr lang="nl-BE" sz="1500" dirty="0">
                <a:solidFill>
                  <a:srgbClr val="FF0000"/>
                </a:solidFill>
                <a:latin typeface="Tahoma" pitchFamily="34" charset="0"/>
                <a:ea typeface="Tahoma" pitchFamily="34" charset="0"/>
                <a:cs typeface="Tahoma" pitchFamily="34" charset="0"/>
              </a:rPr>
              <a:t>het kloksignaal </a:t>
            </a:r>
          </a:p>
          <a:p>
            <a:pPr>
              <a:buNone/>
            </a:pPr>
            <a:r>
              <a:rPr lang="nl-BE" sz="1500" dirty="0">
                <a:solidFill>
                  <a:srgbClr val="FF0000"/>
                </a:solidFill>
                <a:latin typeface="Tahoma" pitchFamily="34" charset="0"/>
                <a:ea typeface="Tahoma" pitchFamily="34" charset="0"/>
                <a:cs typeface="Tahoma" pitchFamily="34" charset="0"/>
              </a:rPr>
              <a:t>hoog (1) is</a:t>
            </a:r>
            <a:r>
              <a:rPr lang="nl-BE" sz="1500" dirty="0">
                <a:latin typeface="Tahoma" pitchFamily="34" charset="0"/>
                <a:ea typeface="Tahoma" pitchFamily="34" charset="0"/>
                <a:cs typeface="Tahoma" pitchFamily="34" charset="0"/>
              </a:rPr>
              <a:t>. De klok is meestal laag (0) en wordt “eventjes” hoog (1)</a:t>
            </a:r>
          </a:p>
          <a:p>
            <a:pPr>
              <a:buNone/>
            </a:pPr>
            <a:r>
              <a:rPr lang="nl-BE" sz="1500" dirty="0">
                <a:latin typeface="Tahoma" pitchFamily="34" charset="0"/>
                <a:ea typeface="Tahoma" pitchFamily="34" charset="0"/>
                <a:cs typeface="Tahoma" pitchFamily="34" charset="0"/>
              </a:rPr>
              <a:t>gebracht op het moment dat we iets in het geheugen willen schrijven</a:t>
            </a:r>
          </a:p>
          <a:p>
            <a:pPr lvl="1">
              <a:buNone/>
            </a:pPr>
            <a:endParaRPr lang="nl-BE" sz="1500" dirty="0">
              <a:latin typeface="Tahoma" pitchFamily="34" charset="0"/>
              <a:ea typeface="Tahoma" pitchFamily="34" charset="0"/>
              <a:cs typeface="Tahoma" pitchFamily="34" charset="0"/>
            </a:endParaRPr>
          </a:p>
          <a:p>
            <a:pPr lvl="1">
              <a:buNone/>
            </a:pPr>
            <a:endParaRPr lang="nl-BE" sz="1500" dirty="0">
              <a:latin typeface="Tahoma" pitchFamily="34" charset="0"/>
              <a:ea typeface="Tahoma" pitchFamily="34" charset="0"/>
              <a:cs typeface="Tahoma" pitchFamily="34" charset="0"/>
            </a:endParaRPr>
          </a:p>
          <a:p>
            <a:pPr lvl="1">
              <a:buNone/>
            </a:pPr>
            <a:endParaRPr lang="nl-BE" sz="1500" dirty="0">
              <a:latin typeface="Tahoma" pitchFamily="34" charset="0"/>
              <a:ea typeface="Tahoma" pitchFamily="34" charset="0"/>
              <a:cs typeface="Tahoma" pitchFamily="34" charset="0"/>
            </a:endParaRPr>
          </a:p>
          <a:p>
            <a:pPr lvl="1">
              <a:buNone/>
            </a:pPr>
            <a:endParaRPr lang="nl-BE" sz="1500" dirty="0">
              <a:latin typeface="Tahoma" pitchFamily="34" charset="0"/>
              <a:ea typeface="Tahoma" pitchFamily="34" charset="0"/>
              <a:cs typeface="Tahoma" pitchFamily="34" charset="0"/>
            </a:endParaRPr>
          </a:p>
          <a:p>
            <a:pPr lvl="1">
              <a:buNone/>
            </a:pPr>
            <a:endParaRPr lang="nl-BE" sz="15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Problemen:</a:t>
            </a:r>
          </a:p>
          <a:p>
            <a:pPr lvl="1"/>
            <a:r>
              <a:rPr lang="nl-BE" sz="1500" dirty="0">
                <a:latin typeface="Tahoma" pitchFamily="34" charset="0"/>
                <a:ea typeface="Tahoma" pitchFamily="34" charset="0"/>
                <a:cs typeface="Tahoma" pitchFamily="34" charset="0"/>
              </a:rPr>
              <a:t>S en R kunnen nog altijd gelijktijdig 1 zijn </a:t>
            </a:r>
            <a:r>
              <a:rPr lang="nl-BE" sz="1500" dirty="0">
                <a:latin typeface="Tahoma" pitchFamily="34" charset="0"/>
                <a:ea typeface="Tahoma" pitchFamily="34" charset="0"/>
                <a:cs typeface="Tahoma" pitchFamily="34" charset="0"/>
                <a:sym typeface="Wingdings" pitchFamily="2" charset="2"/>
              </a:rPr>
              <a:t> mag niet, oscillatie mogelijk</a:t>
            </a:r>
            <a:endParaRPr lang="nl-BE" sz="1500" dirty="0">
              <a:latin typeface="Tahoma" pitchFamily="34" charset="0"/>
              <a:ea typeface="Tahoma" pitchFamily="34" charset="0"/>
              <a:cs typeface="Tahoma" pitchFamily="34" charset="0"/>
            </a:endParaRPr>
          </a:p>
          <a:p>
            <a:pPr lvl="1"/>
            <a:r>
              <a:rPr lang="nl-BE" sz="1500" dirty="0">
                <a:latin typeface="Tahoma" pitchFamily="34" charset="0"/>
                <a:ea typeface="Tahoma" pitchFamily="34" charset="0"/>
                <a:cs typeface="Tahoma" pitchFamily="34" charset="0"/>
              </a:rPr>
              <a:t>Klokpuls kan eventueel </a:t>
            </a:r>
            <a:r>
              <a:rPr lang="nl-BE" sz="1500" b="1" i="1" dirty="0">
                <a:latin typeface="Tahoma" pitchFamily="34" charset="0"/>
                <a:ea typeface="Tahoma" pitchFamily="34" charset="0"/>
                <a:cs typeface="Tahoma" pitchFamily="34" charset="0"/>
              </a:rPr>
              <a:t>te kort </a:t>
            </a:r>
            <a:r>
              <a:rPr lang="nl-BE" sz="1500" dirty="0">
                <a:latin typeface="Tahoma" pitchFamily="34" charset="0"/>
                <a:ea typeface="Tahoma" pitchFamily="34" charset="0"/>
                <a:cs typeface="Tahoma" pitchFamily="34" charset="0"/>
              </a:rPr>
              <a:t>zijn </a:t>
            </a:r>
            <a:r>
              <a:rPr lang="nl-BE" sz="1500" dirty="0">
                <a:latin typeface="Tahoma" pitchFamily="34" charset="0"/>
                <a:ea typeface="Tahoma" pitchFamily="34" charset="0"/>
                <a:cs typeface="Tahoma" pitchFamily="34" charset="0"/>
                <a:sym typeface="Wingdings" pitchFamily="2" charset="2"/>
              </a:rPr>
              <a:t> de bit zal dan niet in het geheugen geschreven zijn en/of de SR-</a:t>
            </a:r>
            <a:r>
              <a:rPr lang="nl-BE" sz="1500" dirty="0" err="1">
                <a:latin typeface="Tahoma" pitchFamily="34" charset="0"/>
                <a:ea typeface="Tahoma" pitchFamily="34" charset="0"/>
                <a:cs typeface="Tahoma" pitchFamily="34" charset="0"/>
                <a:sym typeface="Wingdings" pitchFamily="2" charset="2"/>
              </a:rPr>
              <a:t>latch</a:t>
            </a:r>
            <a:r>
              <a:rPr lang="nl-BE" sz="1500" dirty="0">
                <a:latin typeface="Tahoma" pitchFamily="34" charset="0"/>
                <a:ea typeface="Tahoma" pitchFamily="34" charset="0"/>
                <a:cs typeface="Tahoma" pitchFamily="34" charset="0"/>
                <a:sym typeface="Wingdings" pitchFamily="2" charset="2"/>
              </a:rPr>
              <a:t> zal oscilleren</a:t>
            </a:r>
            <a:endParaRPr lang="nl-BE" sz="1650" dirty="0">
              <a:latin typeface="Tahoma" pitchFamily="34" charset="0"/>
              <a:ea typeface="Tahoma" pitchFamily="34" charset="0"/>
              <a:cs typeface="Tahoma" pitchFamily="34" charset="0"/>
            </a:endParaRPr>
          </a:p>
          <a:p>
            <a:pPr lvl="1"/>
            <a:endParaRPr lang="nl-BE" sz="1350" dirty="0"/>
          </a:p>
          <a:p>
            <a:endParaRPr lang="nl-BE" sz="150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21</a:t>
            </a:fld>
            <a:endParaRPr lang="nl-NL" dirty="0">
              <a:latin typeface="Arial"/>
            </a:endParaRPr>
          </a:p>
        </p:txBody>
      </p:sp>
      <p:pic>
        <p:nvPicPr>
          <p:cNvPr id="37890" name="Picture 2" descr="http://t2.gstatic.com/images?q=tbn:ANd9GcQ44ta2bN7dzCnXAUIK6tz3wn4Bl-iXhQ18LWd8IYeK6wyZ44s&amp;t=1&amp;usg=__OjjhfpDk6pjezyusOVBmf6h3OOs="/>
          <p:cNvPicPr>
            <a:picLocks noChangeAspect="1" noChangeArrowheads="1"/>
          </p:cNvPicPr>
          <p:nvPr/>
        </p:nvPicPr>
        <p:blipFill>
          <a:blip r:embed="rId3" cstate="print"/>
          <a:srcRect/>
          <a:stretch>
            <a:fillRect/>
          </a:stretch>
        </p:blipFill>
        <p:spPr bwMode="auto">
          <a:xfrm>
            <a:off x="3221850" y="2178043"/>
            <a:ext cx="2700300" cy="1460819"/>
          </a:xfrm>
          <a:prstGeom prst="rect">
            <a:avLst/>
          </a:prstGeom>
          <a:noFill/>
        </p:spPr>
      </p:pic>
    </p:spTree>
    <p:extLst>
      <p:ext uri="{BB962C8B-B14F-4D97-AF65-F5344CB8AC3E}">
        <p14:creationId xmlns:p14="http://schemas.microsoft.com/office/powerpoint/2010/main" val="1969495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7334" y="472998"/>
            <a:ext cx="5197079" cy="579104"/>
          </a:xfrm>
        </p:spPr>
        <p:txBody>
          <a:bodyPr/>
          <a:lstStyle/>
          <a:p>
            <a:r>
              <a:rPr lang="nl-BE" sz="2700" dirty="0">
                <a:latin typeface="Tahoma" pitchFamily="34" charset="0"/>
                <a:ea typeface="Tahoma" pitchFamily="34" charset="0"/>
                <a:cs typeface="Tahoma" pitchFamily="34" charset="0"/>
              </a:rPr>
              <a:t>5.3.3. De geklokte </a:t>
            </a:r>
            <a:r>
              <a:rPr lang="nl-BE" sz="2700" dirty="0" err="1">
                <a:latin typeface="Tahoma" pitchFamily="34" charset="0"/>
                <a:ea typeface="Tahoma" pitchFamily="34" charset="0"/>
                <a:cs typeface="Tahoma" pitchFamily="34" charset="0"/>
              </a:rPr>
              <a:t>D-latch</a:t>
            </a:r>
            <a:endParaRPr lang="nl-BE"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437624"/>
            <a:ext cx="6231020" cy="3240360"/>
          </a:xfrm>
        </p:spPr>
        <p:txBody>
          <a:bodyPr/>
          <a:lstStyle/>
          <a:p>
            <a:pPr>
              <a:buNone/>
            </a:pPr>
            <a:r>
              <a:rPr lang="nl-BE" sz="1800" dirty="0">
                <a:latin typeface="Tahoma" pitchFamily="34" charset="0"/>
                <a:ea typeface="Tahoma" pitchFamily="34" charset="0"/>
                <a:cs typeface="Tahoma" pitchFamily="34" charset="0"/>
              </a:rPr>
              <a:t>Hier worden de S- en R-ingangen herleid tot één D-ingang.</a:t>
            </a:r>
          </a:p>
          <a:p>
            <a:pPr>
              <a:buNone/>
            </a:pPr>
            <a:r>
              <a:rPr lang="nl-BE" sz="1800" dirty="0">
                <a:latin typeface="Tahoma" pitchFamily="34" charset="0"/>
                <a:ea typeface="Tahoma" pitchFamily="34" charset="0"/>
                <a:cs typeface="Tahoma" pitchFamily="34" charset="0"/>
              </a:rPr>
              <a:t>De NIET-poort zorgt dat R en S nooit allebei 1 zijn.</a:t>
            </a:r>
          </a:p>
          <a:p>
            <a:pPr lvl="1">
              <a:buNone/>
            </a:pPr>
            <a:endParaRPr lang="nl-BE" sz="600" dirty="0">
              <a:latin typeface="Tahoma" pitchFamily="34" charset="0"/>
              <a:ea typeface="Tahoma" pitchFamily="34" charset="0"/>
              <a:cs typeface="Tahoma" pitchFamily="34" charset="0"/>
            </a:endParaRPr>
          </a:p>
          <a:p>
            <a:pPr lvl="1">
              <a:buNone/>
            </a:pPr>
            <a:endParaRPr lang="nl-BE" sz="600" dirty="0">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Probleem: </a:t>
            </a:r>
            <a:r>
              <a:rPr lang="nl-BE" sz="1800" dirty="0">
                <a:latin typeface="Tahoma" pitchFamily="34" charset="0"/>
                <a:ea typeface="Tahoma" pitchFamily="34" charset="0"/>
                <a:cs typeface="Tahoma" pitchFamily="34" charset="0"/>
              </a:rPr>
              <a:t>Klokpuls kan nog steeds te kort zijn</a:t>
            </a:r>
          </a:p>
          <a:p>
            <a:pPr lvl="2"/>
            <a:endParaRPr lang="nl-BE" sz="1200" dirty="0"/>
          </a:p>
          <a:p>
            <a:pPr lvl="1"/>
            <a:endParaRPr lang="nl-BE" sz="1350" dirty="0"/>
          </a:p>
          <a:p>
            <a:endParaRPr lang="nl-BE" sz="150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22</a:t>
            </a:fld>
            <a:endParaRPr lang="nl-NL" dirty="0">
              <a:latin typeface="Arial"/>
            </a:endParaRPr>
          </a:p>
        </p:txBody>
      </p:sp>
      <p:pic>
        <p:nvPicPr>
          <p:cNvPr id="112642" name="Picture 2" descr="http://t1.gstatic.com/images?q=tbn:ANd9GcStxAs-rOqWEmXKzKiM-oVnI2onsgyJ0l8RbaQGdYBkTWq0qiM&amp;t=1&amp;usg=__8mHO7l2Ci_gNQ0mgHr1RpAVRDuE="/>
          <p:cNvPicPr>
            <a:picLocks noChangeAspect="1" noChangeArrowheads="1"/>
          </p:cNvPicPr>
          <p:nvPr/>
        </p:nvPicPr>
        <p:blipFill>
          <a:blip r:embed="rId3" cstate="print"/>
          <a:srcRect b="37795"/>
          <a:stretch>
            <a:fillRect/>
          </a:stretch>
        </p:blipFill>
        <p:spPr bwMode="auto">
          <a:xfrm>
            <a:off x="2681790" y="2787774"/>
            <a:ext cx="3132348" cy="1540294"/>
          </a:xfrm>
          <a:prstGeom prst="rect">
            <a:avLst/>
          </a:prstGeom>
          <a:noFill/>
        </p:spPr>
      </p:pic>
    </p:spTree>
    <p:extLst>
      <p:ext uri="{BB962C8B-B14F-4D97-AF65-F5344CB8AC3E}">
        <p14:creationId xmlns:p14="http://schemas.microsoft.com/office/powerpoint/2010/main" val="3028953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Scannen0005.tif"/>
          <p:cNvPicPr>
            <a:picLocks noChangeAspect="1"/>
          </p:cNvPicPr>
          <p:nvPr/>
        </p:nvPicPr>
        <p:blipFill>
          <a:blip r:embed="rId3" cstate="print"/>
          <a:srcRect/>
          <a:stretch>
            <a:fillRect/>
          </a:stretch>
        </p:blipFill>
        <p:spPr bwMode="auto">
          <a:xfrm>
            <a:off x="2123040" y="2119164"/>
            <a:ext cx="5532722" cy="3024336"/>
          </a:xfrm>
          <a:prstGeom prst="rect">
            <a:avLst/>
          </a:prstGeom>
          <a:noFill/>
          <a:ln w="9525">
            <a:noFill/>
            <a:miter lim="800000"/>
            <a:headEnd/>
            <a:tailEnd/>
          </a:ln>
        </p:spPr>
      </p:pic>
      <p:sp>
        <p:nvSpPr>
          <p:cNvPr id="2" name="Titel 1"/>
          <p:cNvSpPr>
            <a:spLocks noGrp="1"/>
          </p:cNvSpPr>
          <p:nvPr>
            <p:ph type="title"/>
          </p:nvPr>
        </p:nvSpPr>
        <p:spPr>
          <a:xfrm>
            <a:off x="1547664" y="519522"/>
            <a:ext cx="6177749" cy="428628"/>
          </a:xfrm>
        </p:spPr>
        <p:txBody>
          <a:bodyPr/>
          <a:lstStyle/>
          <a:p>
            <a:r>
              <a:rPr lang="nl-BE" sz="2700" dirty="0">
                <a:latin typeface="Tahoma" pitchFamily="34" charset="0"/>
                <a:ea typeface="Tahoma" pitchFamily="34" charset="0"/>
                <a:cs typeface="Tahoma" pitchFamily="34" charset="0"/>
              </a:rPr>
              <a:t>5.3.4. </a:t>
            </a:r>
            <a:r>
              <a:rPr lang="nl-BE" sz="2700" dirty="0" err="1">
                <a:latin typeface="Tahoma" pitchFamily="34" charset="0"/>
                <a:ea typeface="Tahoma" pitchFamily="34" charset="0"/>
                <a:cs typeface="Tahoma" pitchFamily="34" charset="0"/>
              </a:rPr>
              <a:t>D-flip-flop</a:t>
            </a:r>
            <a:r>
              <a:rPr lang="nl-BE" sz="2700" dirty="0">
                <a:latin typeface="Tahoma" pitchFamily="34" charset="0"/>
                <a:ea typeface="Tahoma" pitchFamily="34" charset="0"/>
                <a:cs typeface="Tahoma" pitchFamily="34" charset="0"/>
              </a:rPr>
              <a:t> </a:t>
            </a:r>
          </a:p>
        </p:txBody>
      </p:sp>
      <p:sp>
        <p:nvSpPr>
          <p:cNvPr id="3" name="Tijdelijke aanduiding voor inhoud 2"/>
          <p:cNvSpPr>
            <a:spLocks noGrp="1"/>
          </p:cNvSpPr>
          <p:nvPr>
            <p:ph idx="1"/>
          </p:nvPr>
        </p:nvSpPr>
        <p:spPr>
          <a:xfrm>
            <a:off x="1527334" y="1059581"/>
            <a:ext cx="5960990" cy="1213893"/>
          </a:xfrm>
        </p:spPr>
        <p:txBody>
          <a:bodyPr>
            <a:normAutofit/>
          </a:bodyPr>
          <a:lstStyle/>
          <a:p>
            <a:pPr>
              <a:buNone/>
            </a:pPr>
            <a:r>
              <a:rPr lang="nl-BE" sz="1650" dirty="0">
                <a:latin typeface="Tahoma" pitchFamily="34" charset="0"/>
                <a:ea typeface="Tahoma" pitchFamily="34" charset="0"/>
                <a:cs typeface="Tahoma" pitchFamily="34" charset="0"/>
              </a:rPr>
              <a:t>Deze schakeling onthoudt de toestand van ingang D bij elke </a:t>
            </a:r>
          </a:p>
          <a:p>
            <a:pPr>
              <a:buNone/>
            </a:pPr>
            <a:r>
              <a:rPr lang="nl-BE" sz="1650" dirty="0">
                <a:solidFill>
                  <a:srgbClr val="FF0000"/>
                </a:solidFill>
                <a:latin typeface="Tahoma" pitchFamily="34" charset="0"/>
                <a:ea typeface="Tahoma" pitchFamily="34" charset="0"/>
                <a:cs typeface="Tahoma" pitchFamily="34" charset="0"/>
              </a:rPr>
              <a:t>stijgende flank </a:t>
            </a:r>
            <a:r>
              <a:rPr lang="nl-BE" sz="1650" dirty="0">
                <a:latin typeface="Tahoma" pitchFamily="34" charset="0"/>
                <a:ea typeface="Tahoma" pitchFamily="34" charset="0"/>
                <a:cs typeface="Tahoma" pitchFamily="34" charset="0"/>
              </a:rPr>
              <a:t>op de klok-ingang (CK).</a:t>
            </a:r>
          </a:p>
          <a:p>
            <a:pPr>
              <a:buNone/>
            </a:pPr>
            <a:endParaRPr lang="nl-BE" sz="600" dirty="0">
              <a:latin typeface="Tahoma" pitchFamily="34" charset="0"/>
              <a:ea typeface="Tahoma" pitchFamily="34" charset="0"/>
              <a:cs typeface="Tahoma" pitchFamily="34" charset="0"/>
            </a:endParaRPr>
          </a:p>
          <a:p>
            <a:pPr>
              <a:spcBef>
                <a:spcPts val="1350"/>
              </a:spcBef>
              <a:buNone/>
            </a:pPr>
            <a:r>
              <a:rPr lang="nl-BE" sz="1650" b="1" dirty="0">
                <a:latin typeface="Tahoma" pitchFamily="34" charset="0"/>
                <a:ea typeface="Tahoma" pitchFamily="34" charset="0"/>
                <a:cs typeface="Tahoma" pitchFamily="34" charset="0"/>
              </a:rPr>
              <a:t>Werking van de “</a:t>
            </a:r>
            <a:r>
              <a:rPr lang="nl-BE" sz="1650" b="1" dirty="0" err="1">
                <a:latin typeface="Tahoma" pitchFamily="34" charset="0"/>
                <a:ea typeface="Tahoma" pitchFamily="34" charset="0"/>
                <a:cs typeface="Tahoma" pitchFamily="34" charset="0"/>
              </a:rPr>
              <a:t>pulsgenerator</a:t>
            </a:r>
            <a:r>
              <a:rPr lang="nl-BE" sz="1650" b="1" dirty="0">
                <a:latin typeface="Tahoma" pitchFamily="34" charset="0"/>
                <a:ea typeface="Tahoma" pitchFamily="34" charset="0"/>
                <a:cs typeface="Tahoma" pitchFamily="34" charset="0"/>
              </a:rPr>
              <a:t>”:</a:t>
            </a:r>
            <a:endParaRPr lang="nl-BE" sz="165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23</a:t>
            </a:fld>
            <a:endParaRPr lang="nl-NL" dirty="0">
              <a:latin typeface="Arial"/>
            </a:endParaRPr>
          </a:p>
        </p:txBody>
      </p:sp>
      <p:sp>
        <p:nvSpPr>
          <p:cNvPr id="5" name="Tekstvak 4"/>
          <p:cNvSpPr txBox="1"/>
          <p:nvPr/>
        </p:nvSpPr>
        <p:spPr>
          <a:xfrm>
            <a:off x="1435805" y="2177339"/>
            <a:ext cx="3387466" cy="715581"/>
          </a:xfrm>
          <a:prstGeom prst="rect">
            <a:avLst/>
          </a:prstGeom>
          <a:noFill/>
        </p:spPr>
        <p:txBody>
          <a:bodyPr wrap="none" rtlCol="0">
            <a:spAutoFit/>
          </a:bodyPr>
          <a:lstStyle/>
          <a:p>
            <a:pPr defTabSz="342900"/>
            <a:r>
              <a:rPr lang="nl-NL" sz="1350" dirty="0">
                <a:solidFill>
                  <a:prstClr val="black"/>
                </a:solidFill>
                <a:latin typeface="Arial"/>
              </a:rPr>
              <a:t>Bij dit deel van de schakeling hangt aan</a:t>
            </a:r>
          </a:p>
          <a:p>
            <a:pPr defTabSz="342900"/>
            <a:r>
              <a:rPr lang="nl-NL" sz="1350" dirty="0">
                <a:solidFill>
                  <a:prstClr val="black"/>
                </a:solidFill>
                <a:latin typeface="Arial"/>
              </a:rPr>
              <a:t>ingang a een (extern) kloksignaal,</a:t>
            </a:r>
          </a:p>
          <a:p>
            <a:pPr defTabSz="342900"/>
            <a:r>
              <a:rPr lang="nl-NL" sz="1350" dirty="0">
                <a:solidFill>
                  <a:prstClr val="black"/>
                </a:solidFill>
                <a:latin typeface="Arial"/>
              </a:rPr>
              <a:t>op de uitgang d krijgen we een korte puls.</a:t>
            </a:r>
          </a:p>
        </p:txBody>
      </p:sp>
      <p:sp>
        <p:nvSpPr>
          <p:cNvPr id="7" name="Rechthoek 6">
            <a:extLst>
              <a:ext uri="{FF2B5EF4-FFF2-40B4-BE49-F238E27FC236}">
                <a16:creationId xmlns:a16="http://schemas.microsoft.com/office/drawing/2014/main" id="{E17C4D42-AFEE-4250-8A1F-F4C10322E975}"/>
              </a:ext>
            </a:extLst>
          </p:cNvPr>
          <p:cNvSpPr/>
          <p:nvPr/>
        </p:nvSpPr>
        <p:spPr>
          <a:xfrm>
            <a:off x="1239189" y="3898726"/>
            <a:ext cx="1867266" cy="121879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342900"/>
            <a:endParaRPr lang="nl-BE" sz="1350">
              <a:solidFill>
                <a:prstClr val="black"/>
              </a:solidFill>
              <a:latin typeface="Arial"/>
            </a:endParaRPr>
          </a:p>
        </p:txBody>
      </p:sp>
    </p:spTree>
    <p:extLst>
      <p:ext uri="{BB962C8B-B14F-4D97-AF65-F5344CB8AC3E}">
        <p14:creationId xmlns:p14="http://schemas.microsoft.com/office/powerpoint/2010/main" val="512232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19522"/>
            <a:ext cx="6177749" cy="428628"/>
          </a:xfrm>
        </p:spPr>
        <p:txBody>
          <a:bodyPr/>
          <a:lstStyle/>
          <a:p>
            <a:r>
              <a:rPr lang="nl-BE" sz="2700" dirty="0">
                <a:latin typeface="Tahoma" pitchFamily="34" charset="0"/>
                <a:ea typeface="Tahoma" pitchFamily="34" charset="0"/>
                <a:cs typeface="Tahoma" pitchFamily="34" charset="0"/>
              </a:rPr>
              <a:t>5.3.4. D-flip-flop </a:t>
            </a:r>
          </a:p>
        </p:txBody>
      </p:sp>
      <p:sp>
        <p:nvSpPr>
          <p:cNvPr id="3" name="Tijdelijke aanduiding voor inhoud 2"/>
          <p:cNvSpPr>
            <a:spLocks noGrp="1"/>
          </p:cNvSpPr>
          <p:nvPr>
            <p:ph idx="1"/>
          </p:nvPr>
        </p:nvSpPr>
        <p:spPr>
          <a:xfrm>
            <a:off x="1527334" y="1059582"/>
            <a:ext cx="5960990" cy="3834426"/>
          </a:xfrm>
        </p:spPr>
        <p:txBody>
          <a:bodyPr/>
          <a:lstStyle/>
          <a:p>
            <a:pPr>
              <a:buNone/>
            </a:pPr>
            <a:r>
              <a:rPr lang="nl-BE" sz="1650" b="1" dirty="0">
                <a:latin typeface="Tahoma" pitchFamily="34" charset="0"/>
                <a:ea typeface="Tahoma" pitchFamily="34" charset="0"/>
                <a:cs typeface="Tahoma" pitchFamily="34" charset="0"/>
              </a:rPr>
              <a:t>Werking van de schakeling:</a:t>
            </a: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lvl="1"/>
            <a:r>
              <a:rPr lang="nl-BE" sz="1650" dirty="0">
                <a:latin typeface="Tahoma" pitchFamily="34" charset="0"/>
                <a:ea typeface="Tahoma" pitchFamily="34" charset="0"/>
                <a:cs typeface="Tahoma" pitchFamily="34" charset="0"/>
              </a:rPr>
              <a:t>Door de </a:t>
            </a:r>
            <a:r>
              <a:rPr lang="nl-BE" sz="1650" dirty="0">
                <a:solidFill>
                  <a:srgbClr val="0070C0"/>
                </a:solidFill>
                <a:latin typeface="Tahoma" pitchFamily="34" charset="0"/>
                <a:ea typeface="Tahoma" pitchFamily="34" charset="0"/>
                <a:cs typeface="Tahoma" pitchFamily="34" charset="0"/>
              </a:rPr>
              <a:t>poortvertraging</a:t>
            </a:r>
            <a:r>
              <a:rPr lang="nl-BE" sz="1650" dirty="0">
                <a:latin typeface="Tahoma" pitchFamily="34" charset="0"/>
                <a:ea typeface="Tahoma" pitchFamily="34" charset="0"/>
                <a:cs typeface="Tahoma" pitchFamily="34" charset="0"/>
              </a:rPr>
              <a:t> op de </a:t>
            </a:r>
            <a:r>
              <a:rPr lang="nl-BE" sz="1650" dirty="0">
                <a:solidFill>
                  <a:srgbClr val="FF0000"/>
                </a:solidFill>
                <a:latin typeface="Tahoma" pitchFamily="34" charset="0"/>
                <a:ea typeface="Tahoma" pitchFamily="34" charset="0"/>
                <a:cs typeface="Tahoma" pitchFamily="34" charset="0"/>
              </a:rPr>
              <a:t>niet-poort</a:t>
            </a:r>
            <a:r>
              <a:rPr lang="nl-BE" sz="1650" dirty="0">
                <a:latin typeface="Tahoma" pitchFamily="34" charset="0"/>
                <a:ea typeface="Tahoma" pitchFamily="34" charset="0"/>
                <a:cs typeface="Tahoma" pitchFamily="34" charset="0"/>
              </a:rPr>
              <a:t> wordt na een stijgende flank op CK een </a:t>
            </a:r>
            <a:r>
              <a:rPr lang="nl-BE" sz="1650" dirty="0">
                <a:solidFill>
                  <a:srgbClr val="FF0000"/>
                </a:solidFill>
                <a:latin typeface="Tahoma" pitchFamily="34" charset="0"/>
                <a:ea typeface="Tahoma" pitchFamily="34" charset="0"/>
                <a:cs typeface="Tahoma" pitchFamily="34" charset="0"/>
              </a:rPr>
              <a:t>korte puls</a:t>
            </a:r>
            <a:r>
              <a:rPr lang="nl-BE" sz="1650" dirty="0">
                <a:latin typeface="Tahoma" pitchFamily="34" charset="0"/>
                <a:ea typeface="Tahoma" pitchFamily="34" charset="0"/>
                <a:cs typeface="Tahoma" pitchFamily="34" charset="0"/>
              </a:rPr>
              <a:t> gegenereerd op beide </a:t>
            </a:r>
            <a:r>
              <a:rPr lang="nl-BE" sz="1650" dirty="0" err="1">
                <a:latin typeface="Tahoma" pitchFamily="34" charset="0"/>
                <a:ea typeface="Tahoma" pitchFamily="34" charset="0"/>
                <a:cs typeface="Tahoma" pitchFamily="34" charset="0"/>
              </a:rPr>
              <a:t>EN-poorten</a:t>
            </a:r>
            <a:r>
              <a:rPr lang="nl-BE" sz="1650" dirty="0">
                <a:latin typeface="Tahoma" pitchFamily="34" charset="0"/>
                <a:ea typeface="Tahoma" pitchFamily="34" charset="0"/>
                <a:cs typeface="Tahoma" pitchFamily="34" charset="0"/>
              </a:rPr>
              <a:t> (middelste ingangen).</a:t>
            </a:r>
          </a:p>
          <a:p>
            <a:pPr lvl="1"/>
            <a:r>
              <a:rPr lang="nl-BE" sz="1650" dirty="0">
                <a:latin typeface="Tahoma" pitchFamily="34" charset="0"/>
                <a:ea typeface="Tahoma" pitchFamily="34" charset="0"/>
                <a:cs typeface="Tahoma" pitchFamily="34" charset="0"/>
              </a:rPr>
              <a:t>Deze puls maakt kortstondig de </a:t>
            </a:r>
            <a:r>
              <a:rPr lang="nl-BE" sz="1650" dirty="0" err="1">
                <a:latin typeface="Tahoma" pitchFamily="34" charset="0"/>
                <a:ea typeface="Tahoma" pitchFamily="34" charset="0"/>
                <a:cs typeface="Tahoma" pitchFamily="34" charset="0"/>
              </a:rPr>
              <a:t>S-ingang</a:t>
            </a:r>
            <a:r>
              <a:rPr lang="nl-BE" sz="1650" dirty="0">
                <a:latin typeface="Tahoma" pitchFamily="34" charset="0"/>
                <a:ea typeface="Tahoma" pitchFamily="34" charset="0"/>
                <a:cs typeface="Tahoma" pitchFamily="34" charset="0"/>
              </a:rPr>
              <a:t> van de </a:t>
            </a:r>
            <a:r>
              <a:rPr lang="nl-BE" sz="1650" dirty="0" err="1">
                <a:latin typeface="Tahoma" pitchFamily="34" charset="0"/>
                <a:ea typeface="Tahoma" pitchFamily="34" charset="0"/>
                <a:cs typeface="Tahoma" pitchFamily="34" charset="0"/>
              </a:rPr>
              <a:t>SR-latch</a:t>
            </a:r>
            <a:r>
              <a:rPr lang="nl-BE" sz="1650" dirty="0">
                <a:latin typeface="Tahoma" pitchFamily="34" charset="0"/>
                <a:ea typeface="Tahoma" pitchFamily="34" charset="0"/>
                <a:cs typeface="Tahoma" pitchFamily="34" charset="0"/>
              </a:rPr>
              <a:t> hoog als D=1 of de </a:t>
            </a:r>
            <a:r>
              <a:rPr lang="nl-BE" sz="1650" dirty="0" err="1">
                <a:latin typeface="Tahoma" pitchFamily="34" charset="0"/>
                <a:ea typeface="Tahoma" pitchFamily="34" charset="0"/>
                <a:cs typeface="Tahoma" pitchFamily="34" charset="0"/>
              </a:rPr>
              <a:t>R-ingang</a:t>
            </a:r>
            <a:r>
              <a:rPr lang="nl-BE" sz="1650" dirty="0">
                <a:latin typeface="Tahoma" pitchFamily="34" charset="0"/>
                <a:ea typeface="Tahoma" pitchFamily="34" charset="0"/>
                <a:cs typeface="Tahoma" pitchFamily="34" charset="0"/>
              </a:rPr>
              <a:t> als D=0.</a:t>
            </a:r>
          </a:p>
          <a:p>
            <a:pPr lvl="1"/>
            <a:r>
              <a:rPr lang="nl-BE" sz="1650" dirty="0">
                <a:latin typeface="Tahoma" pitchFamily="34" charset="0"/>
                <a:ea typeface="Tahoma" pitchFamily="34" charset="0"/>
                <a:cs typeface="Tahoma" pitchFamily="34" charset="0"/>
              </a:rPr>
              <a:t>De lengte van de puls moet voldoende lang zijn om de SR-</a:t>
            </a:r>
            <a:r>
              <a:rPr lang="nl-BE" sz="1650" dirty="0" err="1">
                <a:latin typeface="Tahoma" pitchFamily="34" charset="0"/>
                <a:ea typeface="Tahoma" pitchFamily="34" charset="0"/>
                <a:cs typeface="Tahoma" pitchFamily="34" charset="0"/>
              </a:rPr>
              <a:t>latch</a:t>
            </a:r>
            <a:r>
              <a:rPr lang="nl-BE" sz="1650" dirty="0">
                <a:latin typeface="Tahoma" pitchFamily="34" charset="0"/>
                <a:ea typeface="Tahoma" pitchFamily="34" charset="0"/>
                <a:cs typeface="Tahoma" pitchFamily="34" charset="0"/>
              </a:rPr>
              <a:t> in een (nieuwe) stabiele toestand te brengen.</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24</a:t>
            </a:fld>
            <a:endParaRPr lang="nl-NL" dirty="0">
              <a:latin typeface="Arial"/>
            </a:endParaRPr>
          </a:p>
        </p:txBody>
      </p:sp>
      <p:pic>
        <p:nvPicPr>
          <p:cNvPr id="2050" name="Picture 2"/>
          <p:cNvPicPr>
            <a:picLocks noChangeAspect="1" noChangeArrowheads="1"/>
          </p:cNvPicPr>
          <p:nvPr/>
        </p:nvPicPr>
        <p:blipFill>
          <a:blip r:embed="rId3" cstate="print"/>
          <a:srcRect/>
          <a:stretch>
            <a:fillRect/>
          </a:stretch>
        </p:blipFill>
        <p:spPr bwMode="auto">
          <a:xfrm>
            <a:off x="2519772" y="1545636"/>
            <a:ext cx="4269275" cy="1242138"/>
          </a:xfrm>
          <a:prstGeom prst="rect">
            <a:avLst/>
          </a:prstGeom>
          <a:noFill/>
          <a:ln w="9525">
            <a:noFill/>
            <a:miter lim="800000"/>
            <a:headEnd/>
            <a:tailEnd/>
          </a:ln>
        </p:spPr>
      </p:pic>
    </p:spTree>
    <p:extLst>
      <p:ext uri="{BB962C8B-B14F-4D97-AF65-F5344CB8AC3E}">
        <p14:creationId xmlns:p14="http://schemas.microsoft.com/office/powerpoint/2010/main" val="21527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7333" y="573528"/>
            <a:ext cx="5197079" cy="428628"/>
          </a:xfrm>
        </p:spPr>
        <p:txBody>
          <a:bodyPr/>
          <a:lstStyle/>
          <a:p>
            <a:r>
              <a:rPr lang="nl-BE" sz="2700" dirty="0">
                <a:latin typeface="Tahoma" pitchFamily="34" charset="0"/>
                <a:ea typeface="Tahoma" pitchFamily="34" charset="0"/>
                <a:cs typeface="Tahoma" pitchFamily="34" charset="0"/>
              </a:rPr>
              <a:t>5.3.4. D-flip-flop </a:t>
            </a:r>
          </a:p>
        </p:txBody>
      </p:sp>
      <p:sp>
        <p:nvSpPr>
          <p:cNvPr id="3" name="Tijdelijke aanduiding voor inhoud 2"/>
          <p:cNvSpPr>
            <a:spLocks noGrp="1"/>
          </p:cNvSpPr>
          <p:nvPr>
            <p:ph idx="1"/>
          </p:nvPr>
        </p:nvSpPr>
        <p:spPr>
          <a:xfrm>
            <a:off x="1527334" y="1275606"/>
            <a:ext cx="6123008" cy="3314394"/>
          </a:xfrm>
        </p:spPr>
        <p:txBody>
          <a:bodyPr>
            <a:normAutofit/>
          </a:bodyPr>
          <a:lstStyle/>
          <a:p>
            <a:pPr>
              <a:buNone/>
            </a:pPr>
            <a:r>
              <a:rPr lang="nl-BE" sz="1800" b="1" dirty="0">
                <a:solidFill>
                  <a:srgbClr val="FF0000"/>
                </a:solidFill>
                <a:latin typeface="Tahoma" pitchFamily="34" charset="0"/>
                <a:ea typeface="Tahoma" pitchFamily="34" charset="0"/>
                <a:cs typeface="Tahoma" pitchFamily="34" charset="0"/>
              </a:rPr>
              <a:t>Voordelen:</a:t>
            </a:r>
          </a:p>
          <a:p>
            <a:pPr lvl="1">
              <a:spcBef>
                <a:spcPts val="1350"/>
              </a:spcBef>
            </a:pPr>
            <a:r>
              <a:rPr lang="nl-BE" sz="1800" dirty="0">
                <a:latin typeface="Tahoma" pitchFamily="34" charset="0"/>
                <a:ea typeface="Tahoma" pitchFamily="34" charset="0"/>
                <a:cs typeface="Tahoma" pitchFamily="34" charset="0"/>
              </a:rPr>
              <a:t>Door aan de CK-ingang een </a:t>
            </a:r>
            <a:r>
              <a:rPr lang="nl-BE" sz="1800" b="1" dirty="0">
                <a:latin typeface="Tahoma" pitchFamily="34" charset="0"/>
                <a:ea typeface="Tahoma" pitchFamily="34" charset="0"/>
                <a:cs typeface="Tahoma" pitchFamily="34" charset="0"/>
              </a:rPr>
              <a:t>stijgende flank </a:t>
            </a:r>
            <a:r>
              <a:rPr lang="nl-BE" sz="1800" dirty="0">
                <a:latin typeface="Tahoma" pitchFamily="34" charset="0"/>
                <a:ea typeface="Tahoma" pitchFamily="34" charset="0"/>
                <a:cs typeface="Tahoma" pitchFamily="34" charset="0"/>
              </a:rPr>
              <a:t>aan te leggen, wordt de waarde die </a:t>
            </a:r>
            <a:r>
              <a:rPr lang="nl-BE" sz="1800" b="1" dirty="0">
                <a:latin typeface="Tahoma" pitchFamily="34" charset="0"/>
                <a:ea typeface="Tahoma" pitchFamily="34" charset="0"/>
                <a:cs typeface="Tahoma" pitchFamily="34" charset="0"/>
              </a:rPr>
              <a:t>op dat moment </a:t>
            </a:r>
            <a:r>
              <a:rPr lang="nl-BE" sz="1800" dirty="0">
                <a:latin typeface="Tahoma" pitchFamily="34" charset="0"/>
                <a:ea typeface="Tahoma" pitchFamily="34" charset="0"/>
                <a:cs typeface="Tahoma" pitchFamily="34" charset="0"/>
              </a:rPr>
              <a:t>aan de D-ingang hangt, in het geheugen geschreven.</a:t>
            </a:r>
          </a:p>
          <a:p>
            <a:pPr lvl="1">
              <a:spcBef>
                <a:spcPts val="1350"/>
              </a:spcBef>
            </a:pPr>
            <a:r>
              <a:rPr lang="nl-BE" sz="1800" dirty="0">
                <a:latin typeface="Tahoma" pitchFamily="34" charset="0"/>
                <a:ea typeface="Tahoma" pitchFamily="34" charset="0"/>
                <a:cs typeface="Tahoma" pitchFamily="34" charset="0"/>
              </a:rPr>
              <a:t>De maker (fabrikant) van de D-flip-flop zorgt er zelf voor dat de (interne) puls op de EN-poorten</a:t>
            </a:r>
            <a:br>
              <a:rPr lang="nl-BE" sz="1800" dirty="0">
                <a:latin typeface="Tahoma" pitchFamily="34" charset="0"/>
                <a:ea typeface="Tahoma" pitchFamily="34" charset="0"/>
                <a:cs typeface="Tahoma" pitchFamily="34" charset="0"/>
              </a:rPr>
            </a:br>
            <a:r>
              <a:rPr lang="nl-BE" sz="1800" i="1" dirty="0">
                <a:latin typeface="Tahoma" pitchFamily="34" charset="0"/>
                <a:ea typeface="Tahoma" pitchFamily="34" charset="0"/>
                <a:cs typeface="Tahoma" pitchFamily="34" charset="0"/>
              </a:rPr>
              <a:t>voldoende </a:t>
            </a:r>
            <a:r>
              <a:rPr lang="nl-BE" sz="1800" b="1" i="1" dirty="0">
                <a:latin typeface="Tahoma" pitchFamily="34" charset="0"/>
                <a:ea typeface="Tahoma" pitchFamily="34" charset="0"/>
                <a:cs typeface="Tahoma" pitchFamily="34" charset="0"/>
              </a:rPr>
              <a:t>lang</a:t>
            </a:r>
            <a:r>
              <a:rPr lang="nl-BE" sz="1800" i="1" dirty="0">
                <a:latin typeface="Tahoma" pitchFamily="34" charset="0"/>
                <a:ea typeface="Tahoma" pitchFamily="34" charset="0"/>
                <a:cs typeface="Tahoma" pitchFamily="34" charset="0"/>
              </a:rPr>
              <a:t> </a:t>
            </a:r>
            <a:r>
              <a:rPr lang="nl-BE" sz="1800" dirty="0">
                <a:latin typeface="Tahoma" pitchFamily="34" charset="0"/>
                <a:ea typeface="Tahoma" pitchFamily="34" charset="0"/>
                <a:cs typeface="Tahoma" pitchFamily="34" charset="0"/>
              </a:rPr>
              <a:t>is.</a:t>
            </a:r>
          </a:p>
          <a:p>
            <a:pPr lvl="1">
              <a:spcBef>
                <a:spcPts val="1350"/>
              </a:spcBef>
            </a:pPr>
            <a:r>
              <a:rPr lang="nl-BE" sz="1800" dirty="0">
                <a:latin typeface="Tahoma" pitchFamily="34" charset="0"/>
                <a:ea typeface="Tahoma" pitchFamily="34" charset="0"/>
                <a:cs typeface="Tahoma" pitchFamily="34" charset="0"/>
              </a:rPr>
              <a:t>De (interne) puls moet ook </a:t>
            </a:r>
            <a:r>
              <a:rPr lang="nl-BE" sz="1800" i="1" dirty="0">
                <a:latin typeface="Tahoma" pitchFamily="34" charset="0"/>
                <a:ea typeface="Tahoma" pitchFamily="34" charset="0"/>
                <a:cs typeface="Tahoma" pitchFamily="34" charset="0"/>
              </a:rPr>
              <a:t>voldoende </a:t>
            </a:r>
            <a:r>
              <a:rPr lang="nl-BE" sz="1800" b="1" i="1" dirty="0">
                <a:latin typeface="Tahoma" pitchFamily="34" charset="0"/>
                <a:ea typeface="Tahoma" pitchFamily="34" charset="0"/>
                <a:cs typeface="Tahoma" pitchFamily="34" charset="0"/>
              </a:rPr>
              <a:t>kort</a:t>
            </a:r>
            <a:r>
              <a:rPr lang="nl-BE" sz="1800" i="1" dirty="0">
                <a:latin typeface="Tahoma" pitchFamily="34" charset="0"/>
                <a:ea typeface="Tahoma" pitchFamily="34" charset="0"/>
                <a:cs typeface="Tahoma" pitchFamily="34" charset="0"/>
              </a:rPr>
              <a:t> </a:t>
            </a:r>
            <a:r>
              <a:rPr lang="nl-BE" sz="1800" dirty="0">
                <a:latin typeface="Tahoma" pitchFamily="34" charset="0"/>
                <a:ea typeface="Tahoma" pitchFamily="34" charset="0"/>
                <a:cs typeface="Tahoma" pitchFamily="34" charset="0"/>
              </a:rPr>
              <a:t>zijn. Want hoe korter de puls, hoe </a:t>
            </a:r>
            <a:r>
              <a:rPr lang="nl-BE" sz="1800" i="1" dirty="0">
                <a:latin typeface="Tahoma" pitchFamily="34" charset="0"/>
                <a:ea typeface="Tahoma" pitchFamily="34" charset="0"/>
                <a:cs typeface="Tahoma" pitchFamily="34" charset="0"/>
              </a:rPr>
              <a:t>sneller </a:t>
            </a:r>
            <a:r>
              <a:rPr lang="nl-BE" sz="1800" dirty="0">
                <a:latin typeface="Tahoma" pitchFamily="34" charset="0"/>
                <a:ea typeface="Tahoma" pitchFamily="34" charset="0"/>
                <a:cs typeface="Tahoma" pitchFamily="34" charset="0"/>
              </a:rPr>
              <a:t>na elkaar we iets in het geheugen kunnen schrijven.</a:t>
            </a:r>
          </a:p>
          <a:p>
            <a:pPr lvl="1"/>
            <a:endParaRPr lang="nl-BE" sz="1800" dirty="0">
              <a:highlight>
                <a:srgbClr val="FFFF00"/>
              </a:highlight>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25</a:t>
            </a:fld>
            <a:endParaRPr lang="nl-NL" dirty="0">
              <a:latin typeface="Arial"/>
            </a:endParaRPr>
          </a:p>
        </p:txBody>
      </p:sp>
    </p:spTree>
    <p:extLst>
      <p:ext uri="{BB962C8B-B14F-4D97-AF65-F5344CB8AC3E}">
        <p14:creationId xmlns:p14="http://schemas.microsoft.com/office/powerpoint/2010/main" val="81505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73528"/>
            <a:ext cx="6177749" cy="428628"/>
          </a:xfrm>
        </p:spPr>
        <p:txBody>
          <a:bodyPr/>
          <a:lstStyle/>
          <a:p>
            <a:r>
              <a:rPr lang="nl-BE" sz="2700" dirty="0">
                <a:latin typeface="Tahoma" pitchFamily="34" charset="0"/>
                <a:ea typeface="Tahoma" pitchFamily="34" charset="0"/>
                <a:cs typeface="Tahoma" pitchFamily="34" charset="0"/>
              </a:rPr>
              <a:t>5.3.4. D-flip-flop </a:t>
            </a:r>
          </a:p>
        </p:txBody>
      </p:sp>
      <p:sp>
        <p:nvSpPr>
          <p:cNvPr id="3" name="Tijdelijke aanduiding voor inhoud 2"/>
          <p:cNvSpPr>
            <a:spLocks noGrp="1"/>
          </p:cNvSpPr>
          <p:nvPr>
            <p:ph idx="1"/>
          </p:nvPr>
        </p:nvSpPr>
        <p:spPr>
          <a:xfrm>
            <a:off x="1527333" y="1178709"/>
            <a:ext cx="6231021" cy="3411291"/>
          </a:xfrm>
        </p:spPr>
        <p:txBody>
          <a:bodyPr/>
          <a:lstStyle/>
          <a:p>
            <a:pPr>
              <a:buNone/>
            </a:pPr>
            <a:r>
              <a:rPr lang="nl-BE" sz="2100" b="1" dirty="0">
                <a:latin typeface="Tahoma" pitchFamily="34" charset="0"/>
                <a:ea typeface="Tahoma" pitchFamily="34" charset="0"/>
                <a:cs typeface="Tahoma" pitchFamily="34" charset="0"/>
              </a:rPr>
              <a:t>Voorstelling </a:t>
            </a:r>
            <a:r>
              <a:rPr lang="nl-BE" sz="2100" b="1" dirty="0" err="1">
                <a:latin typeface="Tahoma" pitchFamily="34" charset="0"/>
                <a:ea typeface="Tahoma" pitchFamily="34" charset="0"/>
                <a:cs typeface="Tahoma" pitchFamily="34" charset="0"/>
              </a:rPr>
              <a:t>D-flip-flop’s</a:t>
            </a:r>
            <a:r>
              <a:rPr lang="nl-BE" sz="2100" b="1" dirty="0">
                <a:latin typeface="Tahoma" pitchFamily="34" charset="0"/>
                <a:ea typeface="Tahoma" pitchFamily="34" charset="0"/>
                <a:cs typeface="Tahoma" pitchFamily="34" charset="0"/>
              </a:rPr>
              <a:t>:</a:t>
            </a:r>
          </a:p>
          <a:p>
            <a:endParaRPr lang="nl-BE"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26</a:t>
            </a:fld>
            <a:endParaRPr lang="nl-NL" dirty="0">
              <a:latin typeface="Arial"/>
            </a:endParaRPr>
          </a:p>
        </p:txBody>
      </p:sp>
      <p:pic>
        <p:nvPicPr>
          <p:cNvPr id="3074" name="Picture 2"/>
          <p:cNvPicPr>
            <a:picLocks noChangeAspect="1" noChangeArrowheads="1"/>
          </p:cNvPicPr>
          <p:nvPr/>
        </p:nvPicPr>
        <p:blipFill>
          <a:blip r:embed="rId3" cstate="print"/>
          <a:srcRect/>
          <a:stretch>
            <a:fillRect/>
          </a:stretch>
        </p:blipFill>
        <p:spPr bwMode="auto">
          <a:xfrm>
            <a:off x="1785918" y="1863942"/>
            <a:ext cx="1214438" cy="1085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785918" y="3120367"/>
            <a:ext cx="1171575" cy="1071563"/>
          </a:xfrm>
          <a:prstGeom prst="rect">
            <a:avLst/>
          </a:prstGeom>
          <a:noFill/>
          <a:ln w="9525">
            <a:noFill/>
            <a:miter lim="800000"/>
            <a:headEnd/>
            <a:tailEnd/>
          </a:ln>
        </p:spPr>
      </p:pic>
      <p:sp>
        <p:nvSpPr>
          <p:cNvPr id="9" name="Tekstvak 8"/>
          <p:cNvSpPr txBox="1"/>
          <p:nvPr/>
        </p:nvSpPr>
        <p:spPr>
          <a:xfrm>
            <a:off x="3059832" y="2247714"/>
            <a:ext cx="2788136" cy="369332"/>
          </a:xfrm>
          <a:prstGeom prst="rect">
            <a:avLst/>
          </a:prstGeom>
          <a:noFill/>
        </p:spPr>
        <p:txBody>
          <a:bodyPr wrap="none" rtlCol="0">
            <a:spAutoFit/>
          </a:bodyPr>
          <a:lstStyle/>
          <a:p>
            <a:pPr defTabSz="342900"/>
            <a:r>
              <a:rPr lang="nl-BE" dirty="0" err="1">
                <a:solidFill>
                  <a:prstClr val="black"/>
                </a:solidFill>
                <a:latin typeface="Tahoma" pitchFamily="34" charset="0"/>
                <a:ea typeface="Tahoma" pitchFamily="34" charset="0"/>
                <a:cs typeface="Tahoma" pitchFamily="34" charset="0"/>
              </a:rPr>
              <a:t>Flip-flop</a:t>
            </a:r>
            <a:r>
              <a:rPr lang="nl-BE" dirty="0">
                <a:solidFill>
                  <a:prstClr val="black"/>
                </a:solidFill>
                <a:latin typeface="Tahoma" pitchFamily="34" charset="0"/>
                <a:ea typeface="Tahoma" pitchFamily="34" charset="0"/>
                <a:cs typeface="Tahoma" pitchFamily="34" charset="0"/>
              </a:rPr>
              <a:t>, </a:t>
            </a:r>
            <a:r>
              <a:rPr lang="nl-BE" b="1" dirty="0">
                <a:solidFill>
                  <a:srgbClr val="FF0000"/>
                </a:solidFill>
                <a:latin typeface="Tahoma" pitchFamily="34" charset="0"/>
                <a:ea typeface="Tahoma" pitchFamily="34" charset="0"/>
                <a:cs typeface="Tahoma" pitchFamily="34" charset="0"/>
              </a:rPr>
              <a:t>stijgende</a:t>
            </a:r>
            <a:r>
              <a:rPr lang="nl-BE" dirty="0">
                <a:solidFill>
                  <a:prstClr val="black"/>
                </a:solidFill>
                <a:latin typeface="Tahoma" pitchFamily="34" charset="0"/>
                <a:ea typeface="Tahoma" pitchFamily="34" charset="0"/>
                <a:cs typeface="Tahoma" pitchFamily="34" charset="0"/>
              </a:rPr>
              <a:t> flank</a:t>
            </a:r>
          </a:p>
        </p:txBody>
      </p:sp>
      <p:sp>
        <p:nvSpPr>
          <p:cNvPr id="10" name="Tekstvak 9"/>
          <p:cNvSpPr txBox="1"/>
          <p:nvPr/>
        </p:nvSpPr>
        <p:spPr>
          <a:xfrm>
            <a:off x="3059833" y="3489852"/>
            <a:ext cx="2627835" cy="369332"/>
          </a:xfrm>
          <a:prstGeom prst="rect">
            <a:avLst/>
          </a:prstGeom>
          <a:noFill/>
        </p:spPr>
        <p:txBody>
          <a:bodyPr wrap="none" rtlCol="0">
            <a:spAutoFit/>
          </a:bodyPr>
          <a:lstStyle/>
          <a:p>
            <a:pPr defTabSz="342900"/>
            <a:r>
              <a:rPr lang="nl-BE" dirty="0" err="1">
                <a:solidFill>
                  <a:prstClr val="black"/>
                </a:solidFill>
                <a:latin typeface="Tahoma" pitchFamily="34" charset="0"/>
                <a:ea typeface="Tahoma" pitchFamily="34" charset="0"/>
                <a:cs typeface="Tahoma" pitchFamily="34" charset="0"/>
              </a:rPr>
              <a:t>Flip-flop</a:t>
            </a:r>
            <a:r>
              <a:rPr lang="nl-BE" dirty="0">
                <a:solidFill>
                  <a:prstClr val="black"/>
                </a:solidFill>
                <a:latin typeface="Tahoma" pitchFamily="34" charset="0"/>
                <a:ea typeface="Tahoma" pitchFamily="34" charset="0"/>
                <a:cs typeface="Tahoma" pitchFamily="34" charset="0"/>
              </a:rPr>
              <a:t>, </a:t>
            </a:r>
            <a:r>
              <a:rPr lang="nl-BE" b="1" dirty="0">
                <a:solidFill>
                  <a:srgbClr val="FF0000"/>
                </a:solidFill>
                <a:latin typeface="Tahoma" pitchFamily="34" charset="0"/>
                <a:ea typeface="Tahoma" pitchFamily="34" charset="0"/>
                <a:cs typeface="Tahoma" pitchFamily="34" charset="0"/>
              </a:rPr>
              <a:t>dalende</a:t>
            </a:r>
            <a:r>
              <a:rPr lang="nl-BE" dirty="0">
                <a:solidFill>
                  <a:prstClr val="black"/>
                </a:solidFill>
                <a:latin typeface="Tahoma" pitchFamily="34" charset="0"/>
                <a:ea typeface="Tahoma" pitchFamily="34" charset="0"/>
                <a:cs typeface="Tahoma" pitchFamily="34" charset="0"/>
              </a:rPr>
              <a:t> flank</a:t>
            </a:r>
          </a:p>
        </p:txBody>
      </p:sp>
    </p:spTree>
    <p:extLst>
      <p:ext uri="{BB962C8B-B14F-4D97-AF65-F5344CB8AC3E}">
        <p14:creationId xmlns:p14="http://schemas.microsoft.com/office/powerpoint/2010/main" val="627294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19522"/>
            <a:ext cx="6177749" cy="696521"/>
          </a:xfrm>
        </p:spPr>
        <p:txBody>
          <a:bodyPr/>
          <a:lstStyle/>
          <a:p>
            <a:r>
              <a:rPr lang="nl-BE" sz="2700" dirty="0">
                <a:latin typeface="Tahoma" pitchFamily="34" charset="0"/>
                <a:ea typeface="Tahoma" pitchFamily="34" charset="0"/>
                <a:cs typeface="Tahoma" pitchFamily="34" charset="0"/>
              </a:rPr>
              <a:t>5.3.5. Een register</a:t>
            </a:r>
          </a:p>
        </p:txBody>
      </p:sp>
      <p:sp>
        <p:nvSpPr>
          <p:cNvPr id="3" name="Tijdelijke aanduiding voor inhoud 2"/>
          <p:cNvSpPr>
            <a:spLocks noGrp="1"/>
          </p:cNvSpPr>
          <p:nvPr>
            <p:ph idx="1"/>
          </p:nvPr>
        </p:nvSpPr>
        <p:spPr>
          <a:xfrm>
            <a:off x="1527333" y="1167594"/>
            <a:ext cx="6339033" cy="3422406"/>
          </a:xfrm>
        </p:spPr>
        <p:txBody>
          <a:bodyPr/>
          <a:lstStyle/>
          <a:p>
            <a:pPr>
              <a:buNone/>
            </a:pPr>
            <a:r>
              <a:rPr lang="nl-BE" sz="1800" dirty="0">
                <a:latin typeface="Tahoma" pitchFamily="34" charset="0"/>
                <a:ea typeface="Tahoma" pitchFamily="34" charset="0"/>
                <a:cs typeface="Tahoma" pitchFamily="34" charset="0"/>
              </a:rPr>
              <a:t>Is een combinatie van </a:t>
            </a:r>
            <a:r>
              <a:rPr lang="nl-BE" sz="1800" dirty="0">
                <a:solidFill>
                  <a:srgbClr val="FF0000"/>
                </a:solidFill>
                <a:latin typeface="Tahoma" pitchFamily="34" charset="0"/>
                <a:ea typeface="Tahoma" pitchFamily="34" charset="0"/>
                <a:cs typeface="Tahoma" pitchFamily="34" charset="0"/>
              </a:rPr>
              <a:t>meerdere </a:t>
            </a:r>
            <a:r>
              <a:rPr lang="nl-BE" sz="1800" dirty="0" err="1">
                <a:solidFill>
                  <a:srgbClr val="FF0000"/>
                </a:solidFill>
                <a:latin typeface="Tahoma" pitchFamily="34" charset="0"/>
                <a:ea typeface="Tahoma" pitchFamily="34" charset="0"/>
                <a:cs typeface="Tahoma" pitchFamily="34" charset="0"/>
              </a:rPr>
              <a:t>flip-flops</a:t>
            </a:r>
            <a:r>
              <a:rPr lang="nl-BE" sz="1800" dirty="0">
                <a:solidFill>
                  <a:srgbClr val="FF0000"/>
                </a:solidFill>
                <a:latin typeface="Tahoma" pitchFamily="34" charset="0"/>
                <a:ea typeface="Tahoma" pitchFamily="34" charset="0"/>
                <a:cs typeface="Tahoma" pitchFamily="34" charset="0"/>
              </a:rPr>
              <a:t> </a:t>
            </a:r>
            <a:r>
              <a:rPr lang="nl-BE" sz="1800" dirty="0">
                <a:latin typeface="Tahoma" pitchFamily="34" charset="0"/>
                <a:ea typeface="Tahoma" pitchFamily="34" charset="0"/>
                <a:cs typeface="Tahoma" pitchFamily="34" charset="0"/>
              </a:rPr>
              <a:t>waarvan de </a:t>
            </a:r>
          </a:p>
          <a:p>
            <a:pPr>
              <a:buNone/>
            </a:pPr>
            <a:r>
              <a:rPr lang="nl-BE" sz="1800" dirty="0">
                <a:latin typeface="Tahoma" pitchFamily="34" charset="0"/>
                <a:ea typeface="Tahoma" pitchFamily="34" charset="0"/>
                <a:cs typeface="Tahoma" pitchFamily="34" charset="0"/>
              </a:rPr>
              <a:t>voedingspinnen, de </a:t>
            </a:r>
            <a:r>
              <a:rPr lang="nl-BE" sz="1800" dirty="0" err="1">
                <a:latin typeface="Tahoma" pitchFamily="34" charset="0"/>
                <a:ea typeface="Tahoma" pitchFamily="34" charset="0"/>
                <a:cs typeface="Tahoma" pitchFamily="34" charset="0"/>
              </a:rPr>
              <a:t>clock</a:t>
            </a:r>
            <a:r>
              <a:rPr lang="nl-BE" sz="1800" dirty="0">
                <a:latin typeface="Tahoma" pitchFamily="34" charset="0"/>
                <a:ea typeface="Tahoma" pitchFamily="34" charset="0"/>
                <a:cs typeface="Tahoma" pitchFamily="34" charset="0"/>
              </a:rPr>
              <a:t> en </a:t>
            </a:r>
            <a:r>
              <a:rPr lang="nl-BE" sz="1800" dirty="0" err="1">
                <a:latin typeface="Tahoma" pitchFamily="34" charset="0"/>
                <a:ea typeface="Tahoma" pitchFamily="34" charset="0"/>
                <a:cs typeface="Tahoma" pitchFamily="34" charset="0"/>
              </a:rPr>
              <a:t>clear</a:t>
            </a:r>
            <a:r>
              <a:rPr lang="nl-BE" sz="1800" dirty="0">
                <a:latin typeface="Tahoma" pitchFamily="34" charset="0"/>
                <a:ea typeface="Tahoma" pitchFamily="34" charset="0"/>
                <a:cs typeface="Tahoma" pitchFamily="34" charset="0"/>
              </a:rPr>
              <a:t> pinnen gecombineerd</a:t>
            </a:r>
          </a:p>
          <a:p>
            <a:pPr>
              <a:buNone/>
            </a:pPr>
            <a:r>
              <a:rPr lang="nl-BE" sz="1800" dirty="0">
                <a:latin typeface="Tahoma" pitchFamily="34" charset="0"/>
                <a:ea typeface="Tahoma" pitchFamily="34" charset="0"/>
                <a:cs typeface="Tahoma" pitchFamily="34" charset="0"/>
              </a:rPr>
              <a:t>zijn.</a:t>
            </a:r>
          </a:p>
          <a:p>
            <a:pPr>
              <a:buNone/>
            </a:pPr>
            <a:endParaRPr lang="nl-BE" sz="600" dirty="0">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Functie: </a:t>
            </a:r>
            <a:r>
              <a:rPr lang="nl-BE" sz="1800" dirty="0">
                <a:latin typeface="Tahoma" pitchFamily="34" charset="0"/>
                <a:ea typeface="Tahoma" pitchFamily="34" charset="0"/>
                <a:cs typeface="Tahoma" pitchFamily="34" charset="0"/>
              </a:rPr>
              <a:t>Een 8-bit </a:t>
            </a:r>
            <a:r>
              <a:rPr lang="nl-BE" sz="1800" dirty="0">
                <a:solidFill>
                  <a:srgbClr val="0070C0"/>
                </a:solidFill>
                <a:latin typeface="Tahoma" pitchFamily="34" charset="0"/>
                <a:ea typeface="Tahoma" pitchFamily="34" charset="0"/>
                <a:cs typeface="Tahoma" pitchFamily="34" charset="0"/>
              </a:rPr>
              <a:t>woord</a:t>
            </a:r>
            <a:r>
              <a:rPr lang="nl-BE" sz="1800" dirty="0">
                <a:latin typeface="Tahoma" pitchFamily="34" charset="0"/>
                <a:ea typeface="Tahoma" pitchFamily="34" charset="0"/>
                <a:cs typeface="Tahoma" pitchFamily="34" charset="0"/>
              </a:rPr>
              <a:t> op de </a:t>
            </a:r>
            <a:r>
              <a:rPr lang="nl-BE" sz="1800" dirty="0" err="1">
                <a:latin typeface="Tahoma" pitchFamily="34" charset="0"/>
                <a:ea typeface="Tahoma" pitchFamily="34" charset="0"/>
                <a:cs typeface="Tahoma" pitchFamily="34" charset="0"/>
              </a:rPr>
              <a:t>D-pinnen</a:t>
            </a:r>
            <a:r>
              <a:rPr lang="nl-BE" sz="1800" dirty="0">
                <a:latin typeface="Tahoma" pitchFamily="34" charset="0"/>
                <a:ea typeface="Tahoma" pitchFamily="34" charset="0"/>
                <a:cs typeface="Tahoma" pitchFamily="34" charset="0"/>
              </a:rPr>
              <a:t> </a:t>
            </a:r>
            <a:r>
              <a:rPr lang="nl-BE" sz="1800" dirty="0">
                <a:solidFill>
                  <a:srgbClr val="0070C0"/>
                </a:solidFill>
                <a:latin typeface="Tahoma" pitchFamily="34" charset="0"/>
                <a:ea typeface="Tahoma" pitchFamily="34" charset="0"/>
                <a:cs typeface="Tahoma" pitchFamily="34" charset="0"/>
              </a:rPr>
              <a:t>wordt vast-</a:t>
            </a:r>
          </a:p>
          <a:p>
            <a:pPr>
              <a:buNone/>
            </a:pPr>
            <a:r>
              <a:rPr lang="nl-BE" sz="1800" dirty="0">
                <a:solidFill>
                  <a:srgbClr val="0070C0"/>
                </a:solidFill>
                <a:latin typeface="Tahoma" pitchFamily="34" charset="0"/>
                <a:ea typeface="Tahoma" pitchFamily="34" charset="0"/>
                <a:cs typeface="Tahoma" pitchFamily="34" charset="0"/>
              </a:rPr>
              <a:t>gehouden </a:t>
            </a:r>
            <a:r>
              <a:rPr lang="nl-BE" sz="1800" dirty="0">
                <a:latin typeface="Tahoma" pitchFamily="34" charset="0"/>
                <a:ea typeface="Tahoma" pitchFamily="34" charset="0"/>
                <a:cs typeface="Tahoma" pitchFamily="34" charset="0"/>
              </a:rPr>
              <a:t>bij een stijgende flank op de CK pin.</a:t>
            </a:r>
          </a:p>
          <a:p>
            <a:pPr>
              <a:buNone/>
            </a:pPr>
            <a:endParaRPr lang="nl-BE" sz="1800" dirty="0">
              <a:latin typeface="Tahoma" pitchFamily="34" charset="0"/>
              <a:ea typeface="Tahoma" pitchFamily="34" charset="0"/>
              <a:cs typeface="Tahoma" pitchFamily="34" charset="0"/>
            </a:endParaRPr>
          </a:p>
          <a:p>
            <a:pPr marL="267891" indent="-267891">
              <a:buNone/>
            </a:pPr>
            <a:r>
              <a:rPr lang="nl-BE" sz="1800" dirty="0">
                <a:latin typeface="Tahoma" pitchFamily="34" charset="0"/>
                <a:ea typeface="Tahoma" pitchFamily="34" charset="0"/>
                <a:cs typeface="Tahoma" pitchFamily="34" charset="0"/>
              </a:rPr>
              <a:t>Een dergelijke opstelling binnenin</a:t>
            </a:r>
          </a:p>
          <a:p>
            <a:pPr marL="267891" indent="-267891">
              <a:buNone/>
            </a:pPr>
            <a:r>
              <a:rPr lang="nl-BE" sz="1800" dirty="0">
                <a:latin typeface="Tahoma" pitchFamily="34" charset="0"/>
                <a:ea typeface="Tahoma" pitchFamily="34" charset="0"/>
                <a:cs typeface="Tahoma" pitchFamily="34" charset="0"/>
              </a:rPr>
              <a:t>een CPU wordt ook een “</a:t>
            </a:r>
            <a:r>
              <a:rPr lang="nl-BE" sz="1800" b="1" dirty="0">
                <a:solidFill>
                  <a:srgbClr val="FF0000"/>
                </a:solidFill>
                <a:latin typeface="Tahoma" pitchFamily="34" charset="0"/>
                <a:ea typeface="Tahoma" pitchFamily="34" charset="0"/>
                <a:cs typeface="Tahoma" pitchFamily="34" charset="0"/>
              </a:rPr>
              <a:t>register</a:t>
            </a:r>
            <a:r>
              <a:rPr lang="nl-BE" sz="1800" dirty="0">
                <a:latin typeface="Tahoma" pitchFamily="34" charset="0"/>
                <a:ea typeface="Tahoma" pitchFamily="34" charset="0"/>
                <a:cs typeface="Tahoma" pitchFamily="34" charset="0"/>
              </a:rPr>
              <a:t>” </a:t>
            </a:r>
          </a:p>
          <a:p>
            <a:pPr marL="267891" indent="-267891">
              <a:buNone/>
            </a:pPr>
            <a:r>
              <a:rPr lang="nl-BE" sz="1800" dirty="0">
                <a:latin typeface="Tahoma" pitchFamily="34" charset="0"/>
                <a:ea typeface="Tahoma" pitchFamily="34" charset="0"/>
                <a:cs typeface="Tahoma" pitchFamily="34" charset="0"/>
              </a:rPr>
              <a:t>genoemd.</a:t>
            </a:r>
          </a:p>
          <a:p>
            <a:pPr marL="150019" indent="0">
              <a:buNone/>
            </a:pPr>
            <a:endParaRPr lang="nl-BE" dirty="0"/>
          </a:p>
          <a:p>
            <a:endParaRPr lang="nl-BE"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27</a:t>
            </a:fld>
            <a:endParaRPr lang="nl-NL" dirty="0">
              <a:latin typeface="Arial"/>
            </a:endParaRPr>
          </a:p>
        </p:txBody>
      </p:sp>
      <p:pic>
        <p:nvPicPr>
          <p:cNvPr id="4098" name="Picture 2"/>
          <p:cNvPicPr>
            <a:picLocks noChangeAspect="1" noChangeArrowheads="1"/>
          </p:cNvPicPr>
          <p:nvPr/>
        </p:nvPicPr>
        <p:blipFill>
          <a:blip r:embed="rId3" cstate="print"/>
          <a:srcRect/>
          <a:stretch>
            <a:fillRect/>
          </a:stretch>
        </p:blipFill>
        <p:spPr bwMode="auto">
          <a:xfrm>
            <a:off x="5220072" y="2949792"/>
            <a:ext cx="2630508" cy="2193708"/>
          </a:xfrm>
          <a:prstGeom prst="rect">
            <a:avLst/>
          </a:prstGeom>
          <a:noFill/>
          <a:ln w="9525">
            <a:noFill/>
            <a:miter lim="800000"/>
            <a:headEnd/>
            <a:tailEnd/>
          </a:ln>
        </p:spPr>
      </p:pic>
    </p:spTree>
    <p:extLst>
      <p:ext uri="{BB962C8B-B14F-4D97-AF65-F5344CB8AC3E}">
        <p14:creationId xmlns:p14="http://schemas.microsoft.com/office/powerpoint/2010/main" val="1246421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5.4. Het RAM-geheugen. </a:t>
            </a:r>
          </a:p>
        </p:txBody>
      </p:sp>
      <p:pic>
        <p:nvPicPr>
          <p:cNvPr id="3" name="Afbeelding 2">
            <a:extLst>
              <a:ext uri="{FF2B5EF4-FFF2-40B4-BE49-F238E27FC236}">
                <a16:creationId xmlns:a16="http://schemas.microsoft.com/office/drawing/2014/main" id="{79C98366-6889-D14A-99DE-8849CB752DCF}"/>
              </a:ext>
            </a:extLst>
          </p:cNvPr>
          <p:cNvPicPr>
            <a:picLocks noChangeAspect="1"/>
          </p:cNvPicPr>
          <p:nvPr/>
        </p:nvPicPr>
        <p:blipFill>
          <a:blip r:embed="rId3"/>
          <a:stretch>
            <a:fillRect/>
          </a:stretch>
        </p:blipFill>
        <p:spPr>
          <a:xfrm>
            <a:off x="3222000" y="2700338"/>
            <a:ext cx="2700000" cy="1800001"/>
          </a:xfrm>
          <a:prstGeom prst="rect">
            <a:avLst/>
          </a:prstGeom>
        </p:spPr>
      </p:pic>
    </p:spTree>
    <p:extLst>
      <p:ext uri="{BB962C8B-B14F-4D97-AF65-F5344CB8AC3E}">
        <p14:creationId xmlns:p14="http://schemas.microsoft.com/office/powerpoint/2010/main" val="48496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65516"/>
            <a:ext cx="6210690" cy="594066"/>
          </a:xfrm>
        </p:spPr>
        <p:txBody>
          <a:bodyPr/>
          <a:lstStyle/>
          <a:p>
            <a:r>
              <a:rPr lang="nl-BE" sz="2700" dirty="0">
                <a:latin typeface="Tahoma" pitchFamily="34" charset="0"/>
                <a:ea typeface="Tahoma" pitchFamily="34" charset="0"/>
                <a:cs typeface="Tahoma" pitchFamily="34" charset="0"/>
              </a:rPr>
              <a:t>5.4.1. Wat is RAM-geheugen? </a:t>
            </a:r>
          </a:p>
        </p:txBody>
      </p:sp>
      <p:sp>
        <p:nvSpPr>
          <p:cNvPr id="3" name="Tijdelijke aanduiding voor inhoud 2"/>
          <p:cNvSpPr>
            <a:spLocks noGrp="1"/>
          </p:cNvSpPr>
          <p:nvPr>
            <p:ph idx="1"/>
          </p:nvPr>
        </p:nvSpPr>
        <p:spPr>
          <a:xfrm>
            <a:off x="1547665" y="1082764"/>
            <a:ext cx="6069002" cy="3921900"/>
          </a:xfrm>
        </p:spPr>
        <p:txBody>
          <a:bodyPr/>
          <a:lstStyle/>
          <a:p>
            <a:pPr>
              <a:buNone/>
            </a:pPr>
            <a:r>
              <a:rPr lang="nl-BE" sz="1650" dirty="0">
                <a:latin typeface="Tahoma" pitchFamily="34" charset="0"/>
                <a:ea typeface="Tahoma" pitchFamily="34" charset="0"/>
                <a:cs typeface="Tahoma" pitchFamily="34" charset="0"/>
              </a:rPr>
              <a:t>Een register is handig om tijdelijk </a:t>
            </a:r>
            <a:r>
              <a:rPr lang="nl-BE" sz="1650" dirty="0">
                <a:solidFill>
                  <a:srgbClr val="FF0000"/>
                </a:solidFill>
                <a:latin typeface="Tahoma" pitchFamily="34" charset="0"/>
                <a:ea typeface="Tahoma" pitchFamily="34" charset="0"/>
                <a:cs typeface="Tahoma" pitchFamily="34" charset="0"/>
              </a:rPr>
              <a:t>informatie</a:t>
            </a:r>
            <a:r>
              <a:rPr lang="nl-BE" sz="1650" dirty="0">
                <a:latin typeface="Tahoma" pitchFamily="34" charset="0"/>
                <a:ea typeface="Tahoma" pitchFamily="34" charset="0"/>
                <a:cs typeface="Tahoma" pitchFamily="34" charset="0"/>
              </a:rPr>
              <a:t> </a:t>
            </a:r>
            <a:r>
              <a:rPr lang="nl-BE" sz="1650" dirty="0">
                <a:solidFill>
                  <a:srgbClr val="0070C0"/>
                </a:solidFill>
                <a:latin typeface="Tahoma" pitchFamily="34" charset="0"/>
                <a:ea typeface="Tahoma" pitchFamily="34" charset="0"/>
                <a:cs typeface="Tahoma" pitchFamily="34" charset="0"/>
              </a:rPr>
              <a:t>op te slaan</a:t>
            </a:r>
            <a:r>
              <a:rPr lang="nl-BE" sz="1650" dirty="0">
                <a:latin typeface="Tahoma" pitchFamily="34" charset="0"/>
                <a:ea typeface="Tahoma" pitchFamily="34" charset="0"/>
                <a:cs typeface="Tahoma" pitchFamily="34" charset="0"/>
              </a:rPr>
              <a:t>, maar</a:t>
            </a:r>
          </a:p>
          <a:p>
            <a:pPr>
              <a:buNone/>
            </a:pPr>
            <a:r>
              <a:rPr lang="nl-BE" sz="1650" dirty="0">
                <a:latin typeface="Tahoma" pitchFamily="34" charset="0"/>
                <a:ea typeface="Tahoma" pitchFamily="34" charset="0"/>
                <a:cs typeface="Tahoma" pitchFamily="34" charset="0"/>
              </a:rPr>
              <a:t>er is </a:t>
            </a:r>
            <a:r>
              <a:rPr lang="nl-BE" sz="1650" dirty="0" err="1">
                <a:latin typeface="Tahoma" pitchFamily="34" charset="0"/>
                <a:ea typeface="Tahoma" pitchFamily="34" charset="0"/>
                <a:cs typeface="Tahoma" pitchFamily="34" charset="0"/>
              </a:rPr>
              <a:t>méér</a:t>
            </a:r>
            <a:r>
              <a:rPr lang="nl-BE" sz="1650" dirty="0">
                <a:latin typeface="Tahoma" pitchFamily="34" charset="0"/>
                <a:ea typeface="Tahoma" pitchFamily="34" charset="0"/>
                <a:cs typeface="Tahoma" pitchFamily="34" charset="0"/>
              </a:rPr>
              <a:t> nodig. We willen een chip waarin duizenden, liefst </a:t>
            </a:r>
          </a:p>
          <a:p>
            <a:pPr>
              <a:buNone/>
            </a:pPr>
            <a:r>
              <a:rPr lang="nl-BE" sz="1650" dirty="0">
                <a:latin typeface="Tahoma" pitchFamily="34" charset="0"/>
                <a:ea typeface="Tahoma" pitchFamily="34" charset="0"/>
                <a:cs typeface="Tahoma" pitchFamily="34" charset="0"/>
              </a:rPr>
              <a:t>miljarden computerwoorden bewaard kunnen worden.</a:t>
            </a:r>
          </a:p>
          <a:p>
            <a:pPr>
              <a:buNone/>
            </a:pPr>
            <a:endParaRPr lang="nl-BE" sz="6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Een computer</a:t>
            </a:r>
            <a:r>
              <a:rPr lang="nl-BE" sz="1650" b="1" dirty="0">
                <a:solidFill>
                  <a:srgbClr val="FF0000"/>
                </a:solidFill>
                <a:latin typeface="Tahoma" pitchFamily="34" charset="0"/>
                <a:ea typeface="Tahoma" pitchFamily="34" charset="0"/>
                <a:cs typeface="Tahoma" pitchFamily="34" charset="0"/>
              </a:rPr>
              <a:t>woord </a:t>
            </a:r>
            <a:r>
              <a:rPr lang="nl-BE" sz="1650" dirty="0">
                <a:latin typeface="Tahoma" pitchFamily="34" charset="0"/>
                <a:ea typeface="Tahoma" pitchFamily="34" charset="0"/>
                <a:cs typeface="Tahoma" pitchFamily="34" charset="0"/>
              </a:rPr>
              <a:t>is een bitreeks en het aantal bit is </a:t>
            </a:r>
          </a:p>
          <a:p>
            <a:pPr>
              <a:buNone/>
            </a:pPr>
            <a:r>
              <a:rPr lang="nl-BE" sz="1650" dirty="0">
                <a:latin typeface="Tahoma" pitchFamily="34" charset="0"/>
                <a:ea typeface="Tahoma" pitchFamily="34" charset="0"/>
                <a:cs typeface="Tahoma" pitchFamily="34" charset="0"/>
              </a:rPr>
              <a:t>afhankelijk van het processortype.</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29</a:t>
            </a:fld>
            <a:endParaRPr lang="nl-NL" dirty="0">
              <a:latin typeface="Arial"/>
            </a:endParaRPr>
          </a:p>
        </p:txBody>
      </p:sp>
      <p:graphicFrame>
        <p:nvGraphicFramePr>
          <p:cNvPr id="5" name="Tabel 4"/>
          <p:cNvGraphicFramePr>
            <a:graphicFrameLocks noGrp="1"/>
          </p:cNvGraphicFramePr>
          <p:nvPr/>
        </p:nvGraphicFramePr>
        <p:xfrm>
          <a:off x="1871700" y="2790464"/>
          <a:ext cx="5346594" cy="1824990"/>
        </p:xfrm>
        <a:graphic>
          <a:graphicData uri="http://schemas.openxmlformats.org/drawingml/2006/table">
            <a:tbl>
              <a:tblPr firstRow="1" bandRow="1">
                <a:tableStyleId>{5C22544A-7EE6-4342-B048-85BDC9FD1C3A}</a:tableStyleId>
              </a:tblPr>
              <a:tblGrid>
                <a:gridCol w="1479012">
                  <a:extLst>
                    <a:ext uri="{9D8B030D-6E8A-4147-A177-3AD203B41FA5}">
                      <a16:colId xmlns:a16="http://schemas.microsoft.com/office/drawing/2014/main" val="20000"/>
                    </a:ext>
                  </a:extLst>
                </a:gridCol>
                <a:gridCol w="3867582">
                  <a:extLst>
                    <a:ext uri="{9D8B030D-6E8A-4147-A177-3AD203B41FA5}">
                      <a16:colId xmlns:a16="http://schemas.microsoft.com/office/drawing/2014/main" val="20001"/>
                    </a:ext>
                  </a:extLst>
                </a:gridCol>
              </a:tblGrid>
              <a:tr h="278130">
                <a:tc>
                  <a:txBody>
                    <a:bodyPr/>
                    <a:lstStyle/>
                    <a:p>
                      <a:r>
                        <a:rPr lang="nl-BE" sz="1000" dirty="0">
                          <a:solidFill>
                            <a:sysClr val="windowText" lastClr="000000"/>
                          </a:solidFill>
                        </a:rPr>
                        <a:t>Woordbreedte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000" dirty="0">
                          <a:solidFill>
                            <a:sysClr val="windowText" lastClr="000000"/>
                          </a:solidFill>
                        </a:rPr>
                        <a:t>Gebruik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4340">
                <a:tc>
                  <a:txBody>
                    <a:bodyPr/>
                    <a:lstStyle/>
                    <a:p>
                      <a:pPr algn="r"/>
                      <a:r>
                        <a:rPr lang="nl-BE" sz="1000" dirty="0">
                          <a:solidFill>
                            <a:sysClr val="windowText" lastClr="000000"/>
                          </a:solidFill>
                        </a:rPr>
                        <a:t>8 bit (1 byte)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200" dirty="0"/>
                        <a:t>oudere computers (PC, XT, C64) en </a:t>
                      </a:r>
                      <a:r>
                        <a:rPr lang="nl-BE" sz="1200" dirty="0" err="1"/>
                        <a:t>low-end</a:t>
                      </a:r>
                      <a:r>
                        <a:rPr lang="nl-BE" sz="1200" dirty="0"/>
                        <a:t> microcontrollers</a:t>
                      </a: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pPr algn="r"/>
                      <a:r>
                        <a:rPr lang="nl-BE" sz="1000" dirty="0">
                          <a:solidFill>
                            <a:sysClr val="windowText" lastClr="000000"/>
                          </a:solidFill>
                        </a:rPr>
                        <a:t>16 bit (2 byte)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200" dirty="0"/>
                        <a:t>alleen nog als tussenvorm (8/16 bitters)</a:t>
                      </a: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8130">
                <a:tc>
                  <a:txBody>
                    <a:bodyPr/>
                    <a:lstStyle/>
                    <a:p>
                      <a:pPr algn="r"/>
                      <a:r>
                        <a:rPr lang="nl-BE" sz="1000" dirty="0">
                          <a:solidFill>
                            <a:sysClr val="windowText" lastClr="000000"/>
                          </a:solidFill>
                        </a:rPr>
                        <a:t>32 bit (4 byte)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200" dirty="0"/>
                        <a:t>iets</a:t>
                      </a:r>
                      <a:r>
                        <a:rPr lang="nl-BE" sz="1200" baseline="0" dirty="0"/>
                        <a:t> oudere generatie</a:t>
                      </a: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8130">
                <a:tc>
                  <a:txBody>
                    <a:bodyPr/>
                    <a:lstStyle/>
                    <a:p>
                      <a:pPr algn="r"/>
                      <a:r>
                        <a:rPr lang="nl-BE" sz="1000" dirty="0">
                          <a:solidFill>
                            <a:sysClr val="windowText" lastClr="000000"/>
                          </a:solidFill>
                        </a:rPr>
                        <a:t>64 bit (8 byte)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200" dirty="0"/>
                        <a:t>actuele</a:t>
                      </a:r>
                      <a:r>
                        <a:rPr lang="nl-BE" sz="1200" baseline="0" dirty="0"/>
                        <a:t> </a:t>
                      </a:r>
                      <a:r>
                        <a:rPr lang="nl-BE" sz="1200" dirty="0"/>
                        <a:t>generatie </a:t>
                      </a: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8130">
                <a:tc>
                  <a:txBody>
                    <a:bodyPr/>
                    <a:lstStyle/>
                    <a:p>
                      <a:pPr algn="r"/>
                      <a:r>
                        <a:rPr lang="nl-BE" sz="1000" dirty="0">
                          <a:solidFill>
                            <a:sysClr val="windowText" lastClr="000000"/>
                          </a:solidFill>
                        </a:rPr>
                        <a:t>128 bit (16 byte)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nl-BE" sz="1200" dirty="0"/>
                        <a:t>high performance </a:t>
                      </a:r>
                      <a:r>
                        <a:rPr lang="nl-BE" sz="1200" dirty="0" err="1"/>
                        <a:t>computing</a:t>
                      </a:r>
                      <a:r>
                        <a:rPr lang="nl-BE" sz="1200" dirty="0"/>
                        <a:t> + grafische </a:t>
                      </a:r>
                      <a:r>
                        <a:rPr lang="nl-BE" sz="1200" dirty="0" err="1"/>
                        <a:t>processoren</a:t>
                      </a: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6285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65BFC-37F2-E648-8C28-2719DD45F27B}"/>
              </a:ext>
            </a:extLst>
          </p:cNvPr>
          <p:cNvSpPr>
            <a:spLocks noGrp="1"/>
          </p:cNvSpPr>
          <p:nvPr>
            <p:ph type="ctrTitle"/>
          </p:nvPr>
        </p:nvSpPr>
        <p:spPr/>
        <p:txBody>
          <a:bodyPr/>
          <a:lstStyle/>
          <a:p>
            <a:r>
              <a:rPr lang="nl-BE" sz="3600" dirty="0"/>
              <a:t>Hoofdstuk 5:</a:t>
            </a:r>
            <a:br>
              <a:rPr lang="nl-BE" sz="3600" dirty="0"/>
            </a:br>
            <a:r>
              <a:rPr lang="nl-BE" sz="3600" dirty="0"/>
              <a:t>Interne computeronderdelen.</a:t>
            </a:r>
          </a:p>
        </p:txBody>
      </p:sp>
    </p:spTree>
    <p:extLst>
      <p:ext uri="{BB962C8B-B14F-4D97-AF65-F5344CB8AC3E}">
        <p14:creationId xmlns:p14="http://schemas.microsoft.com/office/powerpoint/2010/main" val="401615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65516"/>
            <a:ext cx="6177749" cy="594066"/>
          </a:xfrm>
        </p:spPr>
        <p:txBody>
          <a:bodyPr/>
          <a:lstStyle/>
          <a:p>
            <a:r>
              <a:rPr lang="nl-BE" sz="2700" dirty="0">
                <a:latin typeface="Tahoma" pitchFamily="34" charset="0"/>
                <a:ea typeface="Tahoma" pitchFamily="34" charset="0"/>
                <a:cs typeface="Tahoma" pitchFamily="34" charset="0"/>
              </a:rPr>
              <a:t>5.4.1. Wat is RAM-geheugen? </a:t>
            </a:r>
          </a:p>
        </p:txBody>
      </p:sp>
      <p:sp>
        <p:nvSpPr>
          <p:cNvPr id="3" name="Tijdelijke aanduiding voor inhoud 2"/>
          <p:cNvSpPr>
            <a:spLocks noGrp="1"/>
          </p:cNvSpPr>
          <p:nvPr>
            <p:ph idx="1"/>
          </p:nvPr>
        </p:nvSpPr>
        <p:spPr>
          <a:xfrm>
            <a:off x="1527333" y="1113588"/>
            <a:ext cx="6473667" cy="3476412"/>
          </a:xfrm>
        </p:spPr>
        <p:txBody>
          <a:bodyPr>
            <a:normAutofit/>
          </a:bodyPr>
          <a:lstStyle/>
          <a:p>
            <a:pPr>
              <a:buNone/>
            </a:pPr>
            <a:r>
              <a:rPr lang="nl-BE" sz="1650" b="1" dirty="0">
                <a:latin typeface="Tahoma" pitchFamily="34" charset="0"/>
                <a:ea typeface="Tahoma" pitchFamily="34" charset="0"/>
                <a:cs typeface="Tahoma" pitchFamily="34" charset="0"/>
              </a:rPr>
              <a:t>Functie</a:t>
            </a:r>
            <a:r>
              <a:rPr lang="nl-BE" sz="1650" dirty="0">
                <a:latin typeface="Tahoma" pitchFamily="34" charset="0"/>
                <a:ea typeface="Tahoma" pitchFamily="34" charset="0"/>
                <a:cs typeface="Tahoma" pitchFamily="34" charset="0"/>
              </a:rPr>
              <a:t> van het RAM geheugen in de computer:</a:t>
            </a:r>
          </a:p>
          <a:p>
            <a:pPr>
              <a:buNone/>
            </a:pPr>
            <a:endParaRPr lang="nl-BE" sz="6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Het bieden van een </a:t>
            </a:r>
            <a:r>
              <a:rPr lang="nl-BE" sz="1650" dirty="0">
                <a:solidFill>
                  <a:srgbClr val="0070C0"/>
                </a:solidFill>
                <a:latin typeface="Tahoma" pitchFamily="34" charset="0"/>
                <a:ea typeface="Tahoma" pitchFamily="34" charset="0"/>
                <a:cs typeface="Tahoma" pitchFamily="34" charset="0"/>
              </a:rPr>
              <a:t>tijdelijke</a:t>
            </a:r>
            <a:r>
              <a:rPr lang="nl-BE" sz="1650" dirty="0">
                <a:latin typeface="Tahoma" pitchFamily="34" charset="0"/>
                <a:ea typeface="Tahoma" pitchFamily="34" charset="0"/>
                <a:cs typeface="Tahoma" pitchFamily="34" charset="0"/>
              </a:rPr>
              <a:t> opslag voor informatie, die snel </a:t>
            </a:r>
          </a:p>
          <a:p>
            <a:pPr>
              <a:buNone/>
            </a:pPr>
            <a:r>
              <a:rPr lang="nl-BE" sz="1650" dirty="0">
                <a:latin typeface="Tahoma" pitchFamily="34" charset="0"/>
                <a:ea typeface="Tahoma" pitchFamily="34" charset="0"/>
                <a:cs typeface="Tahoma" pitchFamily="34" charset="0"/>
              </a:rPr>
              <a:t>toegankelijk is en verdwijnt van zodra de computer uitgezet wordt.</a:t>
            </a:r>
          </a:p>
          <a:p>
            <a:pPr lvl="1">
              <a:buNone/>
            </a:pPr>
            <a:endParaRPr lang="nl-BE" sz="1050" dirty="0">
              <a:latin typeface="Tahoma" pitchFamily="34" charset="0"/>
              <a:ea typeface="Tahoma" pitchFamily="34" charset="0"/>
              <a:cs typeface="Tahoma" pitchFamily="34" charset="0"/>
            </a:endParaRPr>
          </a:p>
          <a:p>
            <a:pPr>
              <a:buNone/>
            </a:pPr>
            <a:r>
              <a:rPr lang="nl-BE" sz="1650" b="1" dirty="0">
                <a:latin typeface="Tahoma" pitchFamily="34" charset="0"/>
                <a:ea typeface="Tahoma" pitchFamily="34" charset="0"/>
                <a:cs typeface="Tahoma" pitchFamily="34" charset="0"/>
              </a:rPr>
              <a:t>Opbouw </a:t>
            </a:r>
            <a:r>
              <a:rPr lang="nl-BE" sz="1650" dirty="0">
                <a:latin typeface="Tahoma" pitchFamily="34" charset="0"/>
                <a:ea typeface="Tahoma" pitchFamily="34" charset="0"/>
                <a:cs typeface="Tahoma" pitchFamily="34" charset="0"/>
              </a:rPr>
              <a:t>van RAM geheugen:</a:t>
            </a:r>
          </a:p>
          <a:p>
            <a:pPr lvl="1"/>
            <a:r>
              <a:rPr lang="nl-BE" sz="1650" dirty="0">
                <a:latin typeface="Tahoma" pitchFamily="34" charset="0"/>
                <a:ea typeface="Tahoma" pitchFamily="34" charset="0"/>
                <a:cs typeface="Tahoma" pitchFamily="34" charset="0"/>
              </a:rPr>
              <a:t>lange lijst van locaties (bestaande uit geheugencellen)</a:t>
            </a:r>
          </a:p>
          <a:p>
            <a:pPr lvl="1"/>
            <a:r>
              <a:rPr lang="nl-BE" sz="1650" dirty="0">
                <a:latin typeface="Tahoma" pitchFamily="34" charset="0"/>
                <a:ea typeface="Tahoma" pitchFamily="34" charset="0"/>
                <a:cs typeface="Tahoma" pitchFamily="34" charset="0"/>
              </a:rPr>
              <a:t>in elke locatie kan één computerwoord opgeslagen worden</a:t>
            </a:r>
          </a:p>
          <a:p>
            <a:pPr lvl="1"/>
            <a:r>
              <a:rPr lang="nl-BE" sz="1650" dirty="0">
                <a:latin typeface="Tahoma" pitchFamily="34" charset="0"/>
                <a:ea typeface="Tahoma" pitchFamily="34" charset="0"/>
                <a:cs typeface="Tahoma" pitchFamily="34" charset="0"/>
              </a:rPr>
              <a:t>de opgeslagen informatie kan in willekeurige volgorde opgevraagd worden - vandaar de naam “</a:t>
            </a:r>
            <a:r>
              <a:rPr lang="nl-BE" sz="1650" dirty="0">
                <a:solidFill>
                  <a:srgbClr val="FF0000"/>
                </a:solidFill>
                <a:latin typeface="Tahoma" pitchFamily="34" charset="0"/>
                <a:ea typeface="Tahoma" pitchFamily="34" charset="0"/>
                <a:cs typeface="Tahoma" pitchFamily="34" charset="0"/>
              </a:rPr>
              <a:t>R</a:t>
            </a:r>
            <a:r>
              <a:rPr lang="nl-BE" sz="1650" dirty="0">
                <a:latin typeface="Tahoma" pitchFamily="34" charset="0"/>
                <a:ea typeface="Tahoma" pitchFamily="34" charset="0"/>
                <a:cs typeface="Tahoma" pitchFamily="34" charset="0"/>
              </a:rPr>
              <a:t>andom </a:t>
            </a:r>
            <a:r>
              <a:rPr lang="nl-BE" sz="1650" dirty="0">
                <a:solidFill>
                  <a:srgbClr val="FF0000"/>
                </a:solidFill>
                <a:latin typeface="Tahoma" pitchFamily="34" charset="0"/>
                <a:ea typeface="Tahoma" pitchFamily="34" charset="0"/>
                <a:cs typeface="Tahoma" pitchFamily="34" charset="0"/>
              </a:rPr>
              <a:t>A</a:t>
            </a:r>
            <a:r>
              <a:rPr lang="nl-BE" sz="1650" dirty="0">
                <a:latin typeface="Tahoma" pitchFamily="34" charset="0"/>
                <a:ea typeface="Tahoma" pitchFamily="34" charset="0"/>
                <a:cs typeface="Tahoma" pitchFamily="34" charset="0"/>
              </a:rPr>
              <a:t>ccess </a:t>
            </a:r>
            <a:r>
              <a:rPr lang="nl-BE" sz="1650" dirty="0" err="1">
                <a:solidFill>
                  <a:srgbClr val="FF0000"/>
                </a:solidFill>
                <a:latin typeface="Tahoma" pitchFamily="34" charset="0"/>
                <a:ea typeface="Tahoma" pitchFamily="34" charset="0"/>
                <a:cs typeface="Tahoma" pitchFamily="34" charset="0"/>
              </a:rPr>
              <a:t>M</a:t>
            </a:r>
            <a:r>
              <a:rPr lang="nl-BE" sz="1650" dirty="0" err="1">
                <a:latin typeface="Tahoma" pitchFamily="34" charset="0"/>
                <a:ea typeface="Tahoma" pitchFamily="34" charset="0"/>
                <a:cs typeface="Tahoma" pitchFamily="34" charset="0"/>
              </a:rPr>
              <a:t>emory</a:t>
            </a:r>
            <a:r>
              <a:rPr lang="nl-BE" sz="1650" dirty="0">
                <a:latin typeface="Tahoma" pitchFamily="34" charset="0"/>
                <a:ea typeface="Tahoma" pitchFamily="34" charset="0"/>
                <a:cs typeface="Tahoma" pitchFamily="34" charset="0"/>
              </a:rPr>
              <a:t>”</a:t>
            </a:r>
          </a:p>
          <a:p>
            <a:pPr lvl="1"/>
            <a:r>
              <a:rPr lang="nl-BE" sz="1650" dirty="0">
                <a:latin typeface="Tahoma" pitchFamily="34" charset="0"/>
                <a:ea typeface="Tahoma" pitchFamily="34" charset="0"/>
                <a:cs typeface="Tahoma" pitchFamily="34" charset="0"/>
              </a:rPr>
              <a:t>om de geheugenlocaties individueel te kunnen aanwijzen,</a:t>
            </a:r>
            <a:br>
              <a:rPr lang="nl-BE" sz="1650" dirty="0">
                <a:latin typeface="Tahoma" pitchFamily="34" charset="0"/>
                <a:ea typeface="Tahoma" pitchFamily="34" charset="0"/>
                <a:cs typeface="Tahoma" pitchFamily="34" charset="0"/>
              </a:rPr>
            </a:br>
            <a:r>
              <a:rPr lang="nl-BE" sz="1650" dirty="0">
                <a:latin typeface="Tahoma" pitchFamily="34" charset="0"/>
                <a:ea typeface="Tahoma" pitchFamily="34" charset="0"/>
                <a:cs typeface="Tahoma" pitchFamily="34" charset="0"/>
              </a:rPr>
              <a:t>heeft elke locatie een uniek </a:t>
            </a:r>
            <a:r>
              <a:rPr lang="nl-BE" sz="1650" dirty="0">
                <a:solidFill>
                  <a:srgbClr val="FF0000"/>
                </a:solidFill>
                <a:latin typeface="Tahoma" pitchFamily="34" charset="0"/>
                <a:ea typeface="Tahoma" pitchFamily="34" charset="0"/>
                <a:cs typeface="Tahoma" pitchFamily="34" charset="0"/>
              </a:rPr>
              <a:t>adres </a:t>
            </a:r>
            <a:r>
              <a:rPr lang="nl-BE" sz="1650" dirty="0">
                <a:latin typeface="Tahoma" pitchFamily="34" charset="0"/>
                <a:ea typeface="Tahoma" pitchFamily="34" charset="0"/>
                <a:cs typeface="Tahoma" pitchFamily="34" charset="0"/>
              </a:rPr>
              <a:t>(= binair getal).  </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30</a:t>
            </a:fld>
            <a:endParaRPr lang="nl-NL" dirty="0">
              <a:latin typeface="Arial"/>
            </a:endParaRPr>
          </a:p>
        </p:txBody>
      </p:sp>
    </p:spTree>
    <p:extLst>
      <p:ext uri="{BB962C8B-B14F-4D97-AF65-F5344CB8AC3E}">
        <p14:creationId xmlns:p14="http://schemas.microsoft.com/office/powerpoint/2010/main" val="3142180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6599" y="573528"/>
            <a:ext cx="6231755" cy="594066"/>
          </a:xfrm>
        </p:spPr>
        <p:txBody>
          <a:bodyPr/>
          <a:lstStyle/>
          <a:p>
            <a:r>
              <a:rPr lang="nl-BE" sz="2700" dirty="0">
                <a:latin typeface="Tahoma" pitchFamily="34" charset="0"/>
                <a:ea typeface="Tahoma" pitchFamily="34" charset="0"/>
                <a:cs typeface="Tahoma" pitchFamily="34" charset="0"/>
              </a:rPr>
              <a:t>5.4.2. Basisopdrachten</a:t>
            </a:r>
            <a:endParaRPr lang="nl-BE" sz="2700" dirty="0"/>
          </a:p>
        </p:txBody>
      </p:sp>
      <p:sp>
        <p:nvSpPr>
          <p:cNvPr id="3" name="Tijdelijke aanduiding voor inhoud 2"/>
          <p:cNvSpPr>
            <a:spLocks noGrp="1"/>
          </p:cNvSpPr>
          <p:nvPr>
            <p:ph idx="1"/>
          </p:nvPr>
        </p:nvSpPr>
        <p:spPr>
          <a:xfrm>
            <a:off x="1527333" y="1329612"/>
            <a:ext cx="6473667" cy="3260388"/>
          </a:xfrm>
        </p:spPr>
        <p:txBody>
          <a:bodyPr/>
          <a:lstStyle/>
          <a:p>
            <a:pPr>
              <a:buNone/>
            </a:pPr>
            <a:r>
              <a:rPr lang="nl-BE" sz="1800" b="1" dirty="0">
                <a:latin typeface="Tahoma" pitchFamily="34" charset="0"/>
                <a:ea typeface="Tahoma" pitchFamily="34" charset="0"/>
                <a:cs typeface="Tahoma" pitchFamily="34" charset="0"/>
              </a:rPr>
              <a:t>Slechts 2 basisopdrachten </a:t>
            </a:r>
            <a:r>
              <a:rPr lang="nl-BE" sz="1800" dirty="0">
                <a:latin typeface="Tahoma" pitchFamily="34" charset="0"/>
                <a:ea typeface="Tahoma" pitchFamily="34" charset="0"/>
                <a:cs typeface="Tahoma" pitchFamily="34" charset="0"/>
              </a:rPr>
              <a:t>(CPU </a:t>
            </a:r>
            <a:r>
              <a:rPr lang="nl-BE" sz="1800" dirty="0">
                <a:latin typeface="Tahoma" pitchFamily="34" charset="0"/>
                <a:ea typeface="Tahoma" pitchFamily="34" charset="0"/>
                <a:cs typeface="Tahoma" pitchFamily="34" charset="0"/>
                <a:sym typeface="Wingdings" pitchFamily="2" charset="2"/>
              </a:rPr>
              <a:t> RAM geheugen):</a:t>
            </a:r>
          </a:p>
          <a:p>
            <a:pPr>
              <a:buNone/>
            </a:pPr>
            <a:endParaRPr lang="nl-BE" sz="600" dirty="0">
              <a:latin typeface="Tahoma" pitchFamily="34" charset="0"/>
              <a:ea typeface="Tahoma" pitchFamily="34" charset="0"/>
              <a:cs typeface="Tahoma" pitchFamily="34" charset="0"/>
            </a:endParaRPr>
          </a:p>
          <a:p>
            <a:pPr lvl="1"/>
            <a:r>
              <a:rPr lang="nl-BE" sz="1800" dirty="0">
                <a:solidFill>
                  <a:srgbClr val="FF0000"/>
                </a:solidFill>
                <a:latin typeface="Tahoma" pitchFamily="34" charset="0"/>
                <a:ea typeface="Tahoma" pitchFamily="34" charset="0"/>
                <a:cs typeface="Tahoma" pitchFamily="34" charset="0"/>
              </a:rPr>
              <a:t>Lees </a:t>
            </a:r>
            <a:r>
              <a:rPr lang="nl-BE" sz="1800" dirty="0">
                <a:latin typeface="Tahoma" pitchFamily="34" charset="0"/>
                <a:ea typeface="Tahoma" pitchFamily="34" charset="0"/>
                <a:cs typeface="Tahoma" pitchFamily="34" charset="0"/>
              </a:rPr>
              <a:t>de</a:t>
            </a:r>
            <a:r>
              <a:rPr lang="nl-BE" sz="1800" dirty="0">
                <a:solidFill>
                  <a:srgbClr val="FF0000"/>
                </a:solidFill>
                <a:latin typeface="Tahoma" pitchFamily="34" charset="0"/>
                <a:ea typeface="Tahoma" pitchFamily="34" charset="0"/>
                <a:cs typeface="Tahoma" pitchFamily="34" charset="0"/>
              </a:rPr>
              <a:t> inhoud </a:t>
            </a:r>
            <a:r>
              <a:rPr lang="nl-BE" sz="1800" dirty="0">
                <a:latin typeface="Tahoma" pitchFamily="34" charset="0"/>
                <a:ea typeface="Tahoma" pitchFamily="34" charset="0"/>
                <a:cs typeface="Tahoma" pitchFamily="34" charset="0"/>
              </a:rPr>
              <a:t>van </a:t>
            </a:r>
            <a:br>
              <a:rPr lang="nl-BE" sz="1800" dirty="0">
                <a:latin typeface="Tahoma" pitchFamily="34" charset="0"/>
                <a:ea typeface="Tahoma" pitchFamily="34" charset="0"/>
                <a:cs typeface="Tahoma" pitchFamily="34" charset="0"/>
              </a:rPr>
            </a:br>
            <a:r>
              <a:rPr lang="nl-BE" sz="1800" dirty="0">
                <a:latin typeface="Tahoma" pitchFamily="34" charset="0"/>
                <a:ea typeface="Tahoma" pitchFamily="34" charset="0"/>
                <a:cs typeface="Tahoma" pitchFamily="34" charset="0"/>
              </a:rPr>
              <a:t>de geheugenlocatie met adres X.</a:t>
            </a:r>
          </a:p>
          <a:p>
            <a:pPr lvl="1">
              <a:buNone/>
            </a:pPr>
            <a:endParaRPr lang="nl-BE" sz="600" dirty="0">
              <a:latin typeface="Tahoma" pitchFamily="34" charset="0"/>
              <a:ea typeface="Tahoma" pitchFamily="34" charset="0"/>
              <a:cs typeface="Tahoma" pitchFamily="34" charset="0"/>
            </a:endParaRPr>
          </a:p>
          <a:p>
            <a:pPr lvl="1"/>
            <a:r>
              <a:rPr lang="nl-BE" sz="1800" dirty="0">
                <a:solidFill>
                  <a:srgbClr val="FF0000"/>
                </a:solidFill>
                <a:latin typeface="Tahoma" pitchFamily="34" charset="0"/>
                <a:ea typeface="Tahoma" pitchFamily="34" charset="0"/>
                <a:cs typeface="Tahoma" pitchFamily="34" charset="0"/>
              </a:rPr>
              <a:t>Schrijf nieuwe</a:t>
            </a:r>
            <a:r>
              <a:rPr lang="nl-BE" sz="1800" dirty="0">
                <a:latin typeface="Tahoma" pitchFamily="34" charset="0"/>
                <a:ea typeface="Tahoma" pitchFamily="34" charset="0"/>
                <a:cs typeface="Tahoma" pitchFamily="34" charset="0"/>
              </a:rPr>
              <a:t> </a:t>
            </a:r>
            <a:r>
              <a:rPr lang="nl-BE" sz="1800" dirty="0">
                <a:solidFill>
                  <a:srgbClr val="FF0000"/>
                </a:solidFill>
                <a:latin typeface="Tahoma" pitchFamily="34" charset="0"/>
                <a:ea typeface="Tahoma" pitchFamily="34" charset="0"/>
                <a:cs typeface="Tahoma" pitchFamily="34" charset="0"/>
              </a:rPr>
              <a:t>inhoud </a:t>
            </a:r>
            <a:r>
              <a:rPr lang="nl-BE" sz="1800" dirty="0">
                <a:latin typeface="Tahoma" pitchFamily="34" charset="0"/>
                <a:ea typeface="Tahoma" pitchFamily="34" charset="0"/>
                <a:cs typeface="Tahoma" pitchFamily="34" charset="0"/>
              </a:rPr>
              <a:t>in</a:t>
            </a:r>
            <a:br>
              <a:rPr lang="nl-BE" sz="1800" dirty="0">
                <a:latin typeface="Tahoma" pitchFamily="34" charset="0"/>
                <a:ea typeface="Tahoma" pitchFamily="34" charset="0"/>
                <a:cs typeface="Tahoma" pitchFamily="34" charset="0"/>
              </a:rPr>
            </a:br>
            <a:r>
              <a:rPr lang="nl-BE" sz="1800" dirty="0">
                <a:latin typeface="Tahoma" pitchFamily="34" charset="0"/>
                <a:ea typeface="Tahoma" pitchFamily="34" charset="0"/>
                <a:cs typeface="Tahoma" pitchFamily="34" charset="0"/>
              </a:rPr>
              <a:t>de geheugenlocatie met adres X.</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31</a:t>
            </a:fld>
            <a:endParaRPr lang="nl-NL" dirty="0">
              <a:latin typeface="Arial"/>
            </a:endParaRPr>
          </a:p>
        </p:txBody>
      </p:sp>
    </p:spTree>
    <p:extLst>
      <p:ext uri="{BB962C8B-B14F-4D97-AF65-F5344CB8AC3E}">
        <p14:creationId xmlns:p14="http://schemas.microsoft.com/office/powerpoint/2010/main" val="2188081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385646" y="519522"/>
            <a:ext cx="6372708" cy="642942"/>
          </a:xfrm>
        </p:spPr>
        <p:txBody>
          <a:bodyPr/>
          <a:lstStyle/>
          <a:p>
            <a:r>
              <a:rPr lang="nl-BE" sz="2700" dirty="0">
                <a:latin typeface="Tahoma" pitchFamily="34" charset="0"/>
                <a:ea typeface="Tahoma" pitchFamily="34" charset="0"/>
                <a:cs typeface="Tahoma" pitchFamily="34" charset="0"/>
              </a:rPr>
              <a:t>5.4.3. Interactie met het RAM-geheugen</a:t>
            </a:r>
          </a:p>
        </p:txBody>
      </p:sp>
      <p:sp>
        <p:nvSpPr>
          <p:cNvPr id="3" name="Tijdelijke aanduiding voor inhoud 2"/>
          <p:cNvSpPr>
            <a:spLocks noGrp="1"/>
          </p:cNvSpPr>
          <p:nvPr>
            <p:ph idx="1"/>
          </p:nvPr>
        </p:nvSpPr>
        <p:spPr>
          <a:xfrm>
            <a:off x="1527333" y="1275606"/>
            <a:ext cx="6473667" cy="3672408"/>
          </a:xfrm>
        </p:spPr>
        <p:txBody>
          <a:bodyPr/>
          <a:lstStyle/>
          <a:p>
            <a:pPr>
              <a:buNone/>
            </a:pPr>
            <a:r>
              <a:rPr lang="nl-BE" sz="1800" dirty="0">
                <a:latin typeface="Tahoma" pitchFamily="34" charset="0"/>
                <a:ea typeface="Tahoma" pitchFamily="34" charset="0"/>
                <a:cs typeface="Tahoma" pitchFamily="34" charset="0"/>
              </a:rPr>
              <a:t>De communicatie met het geheugen gebeurt aan de hand</a:t>
            </a:r>
          </a:p>
          <a:p>
            <a:pPr>
              <a:buNone/>
            </a:pPr>
            <a:r>
              <a:rPr lang="nl-BE" sz="1800" dirty="0">
                <a:latin typeface="Tahoma" pitchFamily="34" charset="0"/>
                <a:ea typeface="Tahoma" pitchFamily="34" charset="0"/>
                <a:cs typeface="Tahoma" pitchFamily="34" charset="0"/>
              </a:rPr>
              <a:t>van:	- </a:t>
            </a:r>
            <a:r>
              <a:rPr lang="nl-BE" sz="1800" b="1" dirty="0">
                <a:latin typeface="Tahoma" pitchFamily="34" charset="0"/>
                <a:ea typeface="Tahoma" pitchFamily="34" charset="0"/>
                <a:cs typeface="Tahoma" pitchFamily="34" charset="0"/>
              </a:rPr>
              <a:t>adreslijnen</a:t>
            </a:r>
            <a:r>
              <a:rPr lang="nl-BE" sz="1800" dirty="0">
                <a:latin typeface="Tahoma" pitchFamily="34" charset="0"/>
                <a:ea typeface="Tahoma" pitchFamily="34" charset="0"/>
                <a:cs typeface="Tahoma" pitchFamily="34" charset="0"/>
              </a:rPr>
              <a:t>, </a:t>
            </a:r>
          </a:p>
          <a:p>
            <a:pPr>
              <a:buNone/>
            </a:pPr>
            <a:r>
              <a:rPr lang="nl-BE" sz="1800" dirty="0">
                <a:latin typeface="Tahoma" pitchFamily="34" charset="0"/>
                <a:ea typeface="Tahoma" pitchFamily="34" charset="0"/>
                <a:cs typeface="Tahoma" pitchFamily="34" charset="0"/>
              </a:rPr>
              <a:t>			- </a:t>
            </a:r>
            <a:r>
              <a:rPr lang="nl-BE" sz="1800" b="1" dirty="0">
                <a:latin typeface="Tahoma" pitchFamily="34" charset="0"/>
                <a:ea typeface="Tahoma" pitchFamily="34" charset="0"/>
                <a:cs typeface="Tahoma" pitchFamily="34" charset="0"/>
              </a:rPr>
              <a:t>datalijnen </a:t>
            </a:r>
            <a:r>
              <a:rPr lang="nl-BE" sz="1800" dirty="0">
                <a:latin typeface="Tahoma" pitchFamily="34" charset="0"/>
                <a:ea typeface="Tahoma" pitchFamily="34" charset="0"/>
                <a:cs typeface="Tahoma" pitchFamily="34" charset="0"/>
              </a:rPr>
              <a:t>en </a:t>
            </a:r>
          </a:p>
          <a:p>
            <a:pPr>
              <a:buNone/>
            </a:pPr>
            <a:r>
              <a:rPr lang="nl-BE" sz="1800" dirty="0">
                <a:latin typeface="Tahoma" pitchFamily="34" charset="0"/>
                <a:ea typeface="Tahoma" pitchFamily="34" charset="0"/>
                <a:cs typeface="Tahoma" pitchFamily="34" charset="0"/>
              </a:rPr>
              <a:t>			- </a:t>
            </a:r>
            <a:r>
              <a:rPr lang="nl-BE" sz="1800" b="1" dirty="0">
                <a:latin typeface="Tahoma" pitchFamily="34" charset="0"/>
                <a:ea typeface="Tahoma" pitchFamily="34" charset="0"/>
                <a:cs typeface="Tahoma" pitchFamily="34" charset="0"/>
              </a:rPr>
              <a:t>stuurlijnen</a:t>
            </a:r>
            <a:r>
              <a:rPr lang="nl-BE" sz="1800" dirty="0">
                <a:latin typeface="Tahoma" pitchFamily="34" charset="0"/>
                <a:ea typeface="Tahoma" pitchFamily="34" charset="0"/>
                <a:cs typeface="Tahoma" pitchFamily="34" charset="0"/>
              </a:rPr>
              <a:t>.</a:t>
            </a:r>
          </a:p>
          <a:p>
            <a:pPr>
              <a:buNone/>
            </a:pPr>
            <a:endParaRPr lang="nl-BE" sz="1800" b="1" dirty="0">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Adreslijnen:</a:t>
            </a:r>
          </a:p>
          <a:p>
            <a:pPr lvl="1"/>
            <a:r>
              <a:rPr lang="nl-BE" sz="1800" dirty="0">
                <a:solidFill>
                  <a:srgbClr val="FF0000"/>
                </a:solidFill>
                <a:latin typeface="Tahoma" pitchFamily="34" charset="0"/>
                <a:ea typeface="Tahoma" pitchFamily="34" charset="0"/>
                <a:cs typeface="Tahoma" pitchFamily="34" charset="0"/>
              </a:rPr>
              <a:t>geven aan welke geheugencel gelezen of geschreven moet worden</a:t>
            </a:r>
          </a:p>
          <a:p>
            <a:pPr lvl="1"/>
            <a:r>
              <a:rPr lang="nl-BE" sz="1800" dirty="0">
                <a:latin typeface="Tahoma" pitchFamily="34" charset="0"/>
                <a:ea typeface="Tahoma" pitchFamily="34" charset="0"/>
                <a:cs typeface="Tahoma" pitchFamily="34" charset="0"/>
              </a:rPr>
              <a:t>verbindingen tussen de processor en het RAM geheugen</a:t>
            </a:r>
          </a:p>
          <a:p>
            <a:pPr lvl="1"/>
            <a:r>
              <a:rPr lang="nl-BE" sz="1800" dirty="0">
                <a:latin typeface="Tahoma" pitchFamily="34" charset="0"/>
                <a:ea typeface="Tahoma" pitchFamily="34" charset="0"/>
                <a:cs typeface="Tahoma" pitchFamily="34" charset="0"/>
              </a:rPr>
              <a:t>elke adreslijn is 1 elektrische verbinding</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32</a:t>
            </a:fld>
            <a:endParaRPr lang="nl-NL" dirty="0">
              <a:latin typeface="Arial"/>
            </a:endParaRPr>
          </a:p>
        </p:txBody>
      </p:sp>
    </p:spTree>
    <p:extLst>
      <p:ext uri="{BB962C8B-B14F-4D97-AF65-F5344CB8AC3E}">
        <p14:creationId xmlns:p14="http://schemas.microsoft.com/office/powerpoint/2010/main" val="15294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linds(horizontal)">
                                      <p:cBhvr>
                                        <p:cTn id="13" dur="500"/>
                                        <p:tgtEl>
                                          <p:spTgt spid="3">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385646" y="465516"/>
            <a:ext cx="6372708" cy="642942"/>
          </a:xfrm>
        </p:spPr>
        <p:txBody>
          <a:bodyPr/>
          <a:lstStyle/>
          <a:p>
            <a:r>
              <a:rPr lang="nl-BE" sz="2700" dirty="0">
                <a:latin typeface="Tahoma" pitchFamily="34" charset="0"/>
                <a:ea typeface="Tahoma" pitchFamily="34" charset="0"/>
                <a:cs typeface="Tahoma" pitchFamily="34" charset="0"/>
              </a:rPr>
              <a:t>5.4.3. Interactie met het RAM-geheugen</a:t>
            </a:r>
            <a:endParaRPr lang="nl-BE" sz="2700" dirty="0"/>
          </a:p>
        </p:txBody>
      </p:sp>
      <p:sp>
        <p:nvSpPr>
          <p:cNvPr id="3" name="Tijdelijke aanduiding voor inhoud 2"/>
          <p:cNvSpPr>
            <a:spLocks noGrp="1"/>
          </p:cNvSpPr>
          <p:nvPr>
            <p:ph idx="1"/>
          </p:nvPr>
        </p:nvSpPr>
        <p:spPr>
          <a:xfrm>
            <a:off x="1547665" y="1113588"/>
            <a:ext cx="6177014" cy="3305844"/>
          </a:xfrm>
        </p:spPr>
        <p:txBody>
          <a:bodyPr>
            <a:normAutofit lnSpcReduction="10000"/>
          </a:bodyPr>
          <a:lstStyle/>
          <a:p>
            <a:pPr>
              <a:buNone/>
            </a:pPr>
            <a:r>
              <a:rPr lang="nl-BE" sz="1800" b="1" dirty="0">
                <a:latin typeface="Tahoma" pitchFamily="34" charset="0"/>
                <a:ea typeface="Tahoma" pitchFamily="34" charset="0"/>
                <a:cs typeface="Tahoma" pitchFamily="34" charset="0"/>
              </a:rPr>
              <a:t>Datalijnen:</a:t>
            </a:r>
          </a:p>
          <a:p>
            <a:pPr lvl="1"/>
            <a:r>
              <a:rPr lang="nl-BE" sz="1800" dirty="0">
                <a:solidFill>
                  <a:srgbClr val="FF0000"/>
                </a:solidFill>
                <a:latin typeface="Tahoma" pitchFamily="34" charset="0"/>
                <a:ea typeface="Tahoma" pitchFamily="34" charset="0"/>
                <a:cs typeface="Tahoma" pitchFamily="34" charset="0"/>
              </a:rPr>
              <a:t>Verbindingen tussen de processor en het RAM geheugen waarover het op te slaan of uit te lezen woord uitgewisseld wordt.</a:t>
            </a:r>
          </a:p>
          <a:p>
            <a:pPr lvl="1"/>
            <a:endParaRPr lang="nl-BE" sz="1800" dirty="0">
              <a:solidFill>
                <a:srgbClr val="FF0000"/>
              </a:solidFill>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Stuurlijnen:</a:t>
            </a:r>
          </a:p>
          <a:p>
            <a:pPr lvl="1"/>
            <a:r>
              <a:rPr lang="nl-BE" sz="1800" dirty="0">
                <a:solidFill>
                  <a:srgbClr val="FF0000"/>
                </a:solidFill>
                <a:latin typeface="Tahoma" pitchFamily="34" charset="0"/>
                <a:ea typeface="Tahoma" pitchFamily="34" charset="0"/>
                <a:cs typeface="Tahoma" pitchFamily="34" charset="0"/>
              </a:rPr>
              <a:t>Bijkomende verbinding tussen de processor en het RAM geheugen met de functies:</a:t>
            </a:r>
          </a:p>
          <a:p>
            <a:pPr lvl="2"/>
            <a:r>
              <a:rPr lang="nl-BE" b="1" dirty="0">
                <a:solidFill>
                  <a:srgbClr val="FF0000"/>
                </a:solidFill>
                <a:latin typeface="Tahoma" pitchFamily="34" charset="0"/>
                <a:ea typeface="Tahoma" pitchFamily="34" charset="0"/>
                <a:cs typeface="Tahoma" pitchFamily="34" charset="0"/>
              </a:rPr>
              <a:t>opdracht</a:t>
            </a:r>
            <a:r>
              <a:rPr lang="nl-BE" dirty="0">
                <a:latin typeface="Tahoma" pitchFamily="34" charset="0"/>
                <a:ea typeface="Tahoma" pitchFamily="34" charset="0"/>
                <a:cs typeface="Tahoma" pitchFamily="34" charset="0"/>
              </a:rPr>
              <a:t>: aangeven of er gelezen of geschreven moet worden</a:t>
            </a:r>
          </a:p>
          <a:p>
            <a:pPr lvl="2"/>
            <a:r>
              <a:rPr lang="nl-BE" b="1" dirty="0">
                <a:solidFill>
                  <a:srgbClr val="FF0000"/>
                </a:solidFill>
                <a:latin typeface="Tahoma" pitchFamily="34" charset="0"/>
                <a:ea typeface="Tahoma" pitchFamily="34" charset="0"/>
                <a:cs typeface="Tahoma" pitchFamily="34" charset="0"/>
              </a:rPr>
              <a:t>timing</a:t>
            </a:r>
            <a:r>
              <a:rPr lang="nl-BE" dirty="0">
                <a:latin typeface="Tahoma" pitchFamily="34" charset="0"/>
                <a:ea typeface="Tahoma" pitchFamily="34" charset="0"/>
                <a:cs typeface="Tahoma" pitchFamily="34" charset="0"/>
              </a:rPr>
              <a:t>: zorgen dat de processor en het geheugen in hetzelfde ritme blijven werken</a:t>
            </a:r>
          </a:p>
          <a:p>
            <a:pPr>
              <a:buNone/>
            </a:pPr>
            <a:endParaRPr lang="nl-BE"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33</a:t>
            </a:fld>
            <a:endParaRPr lang="nl-NL" dirty="0">
              <a:latin typeface="Arial"/>
            </a:endParaRPr>
          </a:p>
        </p:txBody>
      </p:sp>
    </p:spTree>
    <p:extLst>
      <p:ext uri="{BB962C8B-B14F-4D97-AF65-F5344CB8AC3E}">
        <p14:creationId xmlns:p14="http://schemas.microsoft.com/office/powerpoint/2010/main" val="399332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93658" y="465516"/>
            <a:ext cx="6293480" cy="535785"/>
          </a:xfrm>
        </p:spPr>
        <p:txBody>
          <a:bodyPr/>
          <a:lstStyle/>
          <a:p>
            <a:r>
              <a:rPr lang="nl-BE" sz="2700" dirty="0">
                <a:latin typeface="Tahoma" pitchFamily="34" charset="0"/>
                <a:ea typeface="Tahoma" pitchFamily="34" charset="0"/>
                <a:cs typeface="Tahoma" pitchFamily="34" charset="0"/>
              </a:rPr>
              <a:t>5.4.4. Schematische voorstelling</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34</a:t>
            </a:fld>
            <a:endParaRPr lang="nl-NL" dirty="0">
              <a:latin typeface="Arial"/>
            </a:endParaRPr>
          </a:p>
        </p:txBody>
      </p:sp>
      <p:pic>
        <p:nvPicPr>
          <p:cNvPr id="5123" name="Picture 3">
            <a:hlinkClick r:id="rId3" action="ppaction://hlinkfile"/>
          </p:cNvPr>
          <p:cNvPicPr>
            <a:picLocks noChangeAspect="1" noChangeArrowheads="1"/>
          </p:cNvPicPr>
          <p:nvPr/>
        </p:nvPicPr>
        <p:blipFill>
          <a:blip r:embed="rId4" cstate="print"/>
          <a:srcRect/>
          <a:stretch>
            <a:fillRect/>
          </a:stretch>
        </p:blipFill>
        <p:spPr bwMode="auto">
          <a:xfrm>
            <a:off x="1379815" y="954693"/>
            <a:ext cx="6162515" cy="4188807"/>
          </a:xfrm>
          <a:prstGeom prst="rect">
            <a:avLst/>
          </a:prstGeom>
          <a:noFill/>
          <a:ln w="9525">
            <a:noFill/>
            <a:miter lim="800000"/>
            <a:headEnd/>
            <a:tailEnd/>
          </a:ln>
        </p:spPr>
      </p:pic>
      <p:grpSp>
        <p:nvGrpSpPr>
          <p:cNvPr id="52" name="Groep 51"/>
          <p:cNvGrpSpPr/>
          <p:nvPr/>
        </p:nvGrpSpPr>
        <p:grpSpPr>
          <a:xfrm>
            <a:off x="1143000" y="2139703"/>
            <a:ext cx="1538790" cy="774733"/>
            <a:chOff x="0" y="2852938"/>
            <a:chExt cx="2051720" cy="1032977"/>
          </a:xfrm>
        </p:grpSpPr>
        <p:sp>
          <p:nvSpPr>
            <p:cNvPr id="7" name="Tekstvak 6"/>
            <p:cNvSpPr txBox="1"/>
            <p:nvPr/>
          </p:nvSpPr>
          <p:spPr>
            <a:xfrm>
              <a:off x="0" y="3331918"/>
              <a:ext cx="1071127" cy="553997"/>
            </a:xfrm>
            <a:prstGeom prst="rect">
              <a:avLst/>
            </a:prstGeom>
            <a:solidFill>
              <a:schemeClr val="accent1"/>
            </a:solidFill>
          </p:spPr>
          <p:txBody>
            <a:bodyPr wrap="square" rtlCol="0">
              <a:spAutoFit/>
            </a:bodyPr>
            <a:lstStyle/>
            <a:p>
              <a:pPr defTabSz="342900"/>
              <a:r>
                <a:rPr lang="nl-BE" sz="1050" dirty="0">
                  <a:solidFill>
                    <a:prstClr val="black"/>
                  </a:solidFill>
                  <a:latin typeface="Arial"/>
                </a:rPr>
                <a:t>Adreslijnen</a:t>
              </a:r>
            </a:p>
          </p:txBody>
        </p:sp>
        <p:cxnSp>
          <p:nvCxnSpPr>
            <p:cNvPr id="9" name="Rechte verbindingslijn met pijl 8"/>
            <p:cNvCxnSpPr>
              <a:stCxn id="7" idx="3"/>
            </p:cNvCxnSpPr>
            <p:nvPr/>
          </p:nvCxnSpPr>
          <p:spPr>
            <a:xfrm flipV="1">
              <a:off x="1071127" y="2852938"/>
              <a:ext cx="882328" cy="755978"/>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a:stCxn id="7" idx="3"/>
            </p:cNvCxnSpPr>
            <p:nvPr/>
          </p:nvCxnSpPr>
          <p:spPr>
            <a:xfrm flipV="1">
              <a:off x="1071127" y="2996953"/>
              <a:ext cx="980593" cy="611964"/>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ep 19"/>
          <p:cNvGrpSpPr/>
          <p:nvPr/>
        </p:nvGrpSpPr>
        <p:grpSpPr>
          <a:xfrm>
            <a:off x="1871700" y="1869673"/>
            <a:ext cx="1232306" cy="1164750"/>
            <a:chOff x="1142976" y="2143117"/>
            <a:chExt cx="1643074" cy="1553000"/>
          </a:xfrm>
        </p:grpSpPr>
        <p:sp>
          <p:nvSpPr>
            <p:cNvPr id="14" name="Tekstvak 13"/>
            <p:cNvSpPr txBox="1"/>
            <p:nvPr/>
          </p:nvSpPr>
          <p:spPr>
            <a:xfrm>
              <a:off x="1142976" y="3357562"/>
              <a:ext cx="1417482" cy="338555"/>
            </a:xfrm>
            <a:prstGeom prst="rect">
              <a:avLst/>
            </a:prstGeom>
            <a:solidFill>
              <a:schemeClr val="accent1"/>
            </a:solidFill>
          </p:spPr>
          <p:txBody>
            <a:bodyPr wrap="none" rtlCol="0">
              <a:spAutoFit/>
            </a:bodyPr>
            <a:lstStyle/>
            <a:p>
              <a:pPr defTabSz="342900"/>
              <a:r>
                <a:rPr lang="nl-BE" sz="1050" dirty="0">
                  <a:solidFill>
                    <a:prstClr val="black"/>
                  </a:solidFill>
                  <a:latin typeface="Arial"/>
                </a:rPr>
                <a:t>Adres decoder</a:t>
              </a:r>
            </a:p>
          </p:txBody>
        </p:sp>
        <p:cxnSp>
          <p:nvCxnSpPr>
            <p:cNvPr id="15" name="Rechte verbindingslijn met pijl 14"/>
            <p:cNvCxnSpPr>
              <a:stCxn id="14" idx="3"/>
            </p:cNvCxnSpPr>
            <p:nvPr/>
          </p:nvCxnSpPr>
          <p:spPr>
            <a:xfrm flipV="1">
              <a:off x="2560458" y="2143117"/>
              <a:ext cx="225592" cy="138372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77" name="Groep 76"/>
          <p:cNvGrpSpPr/>
          <p:nvPr/>
        </p:nvGrpSpPr>
        <p:grpSpPr>
          <a:xfrm>
            <a:off x="1143000" y="1923678"/>
            <a:ext cx="2240868" cy="2322258"/>
            <a:chOff x="0" y="2564904"/>
            <a:chExt cx="2987824" cy="3096344"/>
          </a:xfrm>
        </p:grpSpPr>
        <p:sp>
          <p:nvSpPr>
            <p:cNvPr id="22" name="Tekstvak 21"/>
            <p:cNvSpPr txBox="1"/>
            <p:nvPr/>
          </p:nvSpPr>
          <p:spPr>
            <a:xfrm>
              <a:off x="0" y="4042349"/>
              <a:ext cx="1935236" cy="338555"/>
            </a:xfrm>
            <a:prstGeom prst="rect">
              <a:avLst/>
            </a:prstGeom>
            <a:solidFill>
              <a:schemeClr val="accent1"/>
            </a:solidFill>
          </p:spPr>
          <p:txBody>
            <a:bodyPr wrap="square" rtlCol="0">
              <a:spAutoFit/>
            </a:bodyPr>
            <a:lstStyle/>
            <a:p>
              <a:pPr defTabSz="342900"/>
              <a:r>
                <a:rPr lang="nl-BE" sz="1050" dirty="0">
                  <a:solidFill>
                    <a:prstClr val="black"/>
                  </a:solidFill>
                  <a:latin typeface="Arial"/>
                </a:rPr>
                <a:t>Woord selectie lijnen</a:t>
              </a:r>
            </a:p>
          </p:txBody>
        </p:sp>
        <p:cxnSp>
          <p:nvCxnSpPr>
            <p:cNvPr id="23" name="Rechte verbindingslijn met pijl 22"/>
            <p:cNvCxnSpPr>
              <a:stCxn id="22" idx="3"/>
            </p:cNvCxnSpPr>
            <p:nvPr/>
          </p:nvCxnSpPr>
          <p:spPr>
            <a:xfrm flipV="1">
              <a:off x="1935236" y="2564904"/>
              <a:ext cx="1052588" cy="164672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p:cNvCxnSpPr>
              <a:stCxn id="22" idx="3"/>
            </p:cNvCxnSpPr>
            <p:nvPr/>
          </p:nvCxnSpPr>
          <p:spPr>
            <a:xfrm flipV="1">
              <a:off x="1935236" y="3573016"/>
              <a:ext cx="980580" cy="638611"/>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a:stCxn id="22" idx="3"/>
            </p:cNvCxnSpPr>
            <p:nvPr/>
          </p:nvCxnSpPr>
          <p:spPr>
            <a:xfrm>
              <a:off x="1935236" y="4211627"/>
              <a:ext cx="1052588" cy="51351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p:cNvCxnSpPr>
              <a:stCxn id="22" idx="3"/>
            </p:cNvCxnSpPr>
            <p:nvPr/>
          </p:nvCxnSpPr>
          <p:spPr>
            <a:xfrm>
              <a:off x="1935236" y="4211627"/>
              <a:ext cx="1052588" cy="1449621"/>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Groep 82"/>
          <p:cNvGrpSpPr/>
          <p:nvPr/>
        </p:nvGrpSpPr>
        <p:grpSpPr>
          <a:xfrm>
            <a:off x="1518025" y="1869673"/>
            <a:ext cx="2243885" cy="2322257"/>
            <a:chOff x="500034" y="2492897"/>
            <a:chExt cx="2991846" cy="3096343"/>
          </a:xfrm>
        </p:grpSpPr>
        <p:sp>
          <p:nvSpPr>
            <p:cNvPr id="42" name="Tekstvak 41"/>
            <p:cNvSpPr txBox="1"/>
            <p:nvPr/>
          </p:nvSpPr>
          <p:spPr>
            <a:xfrm>
              <a:off x="500034" y="4063529"/>
              <a:ext cx="1289134" cy="553997"/>
            </a:xfrm>
            <a:prstGeom prst="rect">
              <a:avLst/>
            </a:prstGeom>
            <a:solidFill>
              <a:schemeClr val="accent1"/>
            </a:solidFill>
          </p:spPr>
          <p:txBody>
            <a:bodyPr wrap="square" rtlCol="0">
              <a:spAutoFit/>
            </a:bodyPr>
            <a:lstStyle/>
            <a:p>
              <a:pPr defTabSz="342900"/>
              <a:r>
                <a:rPr lang="nl-BE" sz="1050" dirty="0">
                  <a:solidFill>
                    <a:prstClr val="black"/>
                  </a:solidFill>
                  <a:latin typeface="Arial"/>
                </a:rPr>
                <a:t>Schrijfpoorten</a:t>
              </a:r>
            </a:p>
          </p:txBody>
        </p:sp>
        <p:cxnSp>
          <p:nvCxnSpPr>
            <p:cNvPr id="43" name="Rechte verbindingslijn met pijl 42"/>
            <p:cNvCxnSpPr>
              <a:stCxn id="42" idx="3"/>
            </p:cNvCxnSpPr>
            <p:nvPr/>
          </p:nvCxnSpPr>
          <p:spPr>
            <a:xfrm flipV="1">
              <a:off x="1789168" y="2492897"/>
              <a:ext cx="1702712" cy="1847631"/>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p:cNvCxnSpPr>
              <a:stCxn id="42" idx="3"/>
            </p:cNvCxnSpPr>
            <p:nvPr/>
          </p:nvCxnSpPr>
          <p:spPr>
            <a:xfrm flipV="1">
              <a:off x="1789168" y="3501009"/>
              <a:ext cx="1630704" cy="83951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Rechte verbindingslijn met pijl 44"/>
            <p:cNvCxnSpPr>
              <a:stCxn id="42" idx="3"/>
            </p:cNvCxnSpPr>
            <p:nvPr/>
          </p:nvCxnSpPr>
          <p:spPr>
            <a:xfrm>
              <a:off x="1789168" y="4340528"/>
              <a:ext cx="1630704" cy="240600"/>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p:cNvCxnSpPr>
              <a:stCxn id="42" idx="3"/>
            </p:cNvCxnSpPr>
            <p:nvPr/>
          </p:nvCxnSpPr>
          <p:spPr>
            <a:xfrm>
              <a:off x="1789168" y="4340528"/>
              <a:ext cx="1702712" cy="1248712"/>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71" name="Groep 70"/>
          <p:cNvGrpSpPr/>
          <p:nvPr/>
        </p:nvGrpSpPr>
        <p:grpSpPr>
          <a:xfrm>
            <a:off x="1143000" y="2139703"/>
            <a:ext cx="3212976" cy="2700299"/>
            <a:chOff x="0" y="2852937"/>
            <a:chExt cx="4283968" cy="3600399"/>
          </a:xfrm>
        </p:grpSpPr>
        <p:sp>
          <p:nvSpPr>
            <p:cNvPr id="53" name="Tekstvak 52"/>
            <p:cNvSpPr txBox="1"/>
            <p:nvPr/>
          </p:nvSpPr>
          <p:spPr>
            <a:xfrm>
              <a:off x="0" y="4681083"/>
              <a:ext cx="1000595" cy="553997"/>
            </a:xfrm>
            <a:prstGeom prst="rect">
              <a:avLst/>
            </a:prstGeom>
            <a:solidFill>
              <a:schemeClr val="accent1"/>
            </a:solidFill>
          </p:spPr>
          <p:txBody>
            <a:bodyPr wrap="square" rtlCol="0">
              <a:spAutoFit/>
            </a:bodyPr>
            <a:lstStyle/>
            <a:p>
              <a:pPr defTabSz="342900"/>
              <a:r>
                <a:rPr lang="nl-BE" sz="1050" dirty="0">
                  <a:solidFill>
                    <a:prstClr val="black"/>
                  </a:solidFill>
                  <a:latin typeface="Arial"/>
                </a:rPr>
                <a:t>Leesfilters</a:t>
              </a:r>
            </a:p>
          </p:txBody>
        </p:sp>
        <p:cxnSp>
          <p:nvCxnSpPr>
            <p:cNvPr id="54" name="Rechte verbindingslijn met pijl 53"/>
            <p:cNvCxnSpPr>
              <a:stCxn id="53" idx="3"/>
            </p:cNvCxnSpPr>
            <p:nvPr/>
          </p:nvCxnSpPr>
          <p:spPr>
            <a:xfrm flipV="1">
              <a:off x="1000595" y="2852937"/>
              <a:ext cx="3283373" cy="2105144"/>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a:stCxn id="53" idx="3"/>
            </p:cNvCxnSpPr>
            <p:nvPr/>
          </p:nvCxnSpPr>
          <p:spPr>
            <a:xfrm flipV="1">
              <a:off x="1000595" y="3933057"/>
              <a:ext cx="3283373" cy="1025024"/>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a:stCxn id="53" idx="3"/>
            </p:cNvCxnSpPr>
            <p:nvPr/>
          </p:nvCxnSpPr>
          <p:spPr>
            <a:xfrm>
              <a:off x="1000595" y="4958081"/>
              <a:ext cx="3067349" cy="99119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Rechte verbindingslijn met pijl 56"/>
            <p:cNvCxnSpPr>
              <a:stCxn id="53" idx="3"/>
            </p:cNvCxnSpPr>
            <p:nvPr/>
          </p:nvCxnSpPr>
          <p:spPr>
            <a:xfrm>
              <a:off x="1000595" y="4958081"/>
              <a:ext cx="3283373" cy="149525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ep 62"/>
          <p:cNvGrpSpPr/>
          <p:nvPr/>
        </p:nvGrpSpPr>
        <p:grpSpPr>
          <a:xfrm>
            <a:off x="4193958" y="1707654"/>
            <a:ext cx="1836205" cy="2376264"/>
            <a:chOff x="285720" y="1095630"/>
            <a:chExt cx="2643207" cy="3362173"/>
          </a:xfrm>
        </p:grpSpPr>
        <p:sp>
          <p:nvSpPr>
            <p:cNvPr id="64" name="Tekstvak 63"/>
            <p:cNvSpPr txBox="1"/>
            <p:nvPr/>
          </p:nvSpPr>
          <p:spPr>
            <a:xfrm>
              <a:off x="285720" y="3714752"/>
              <a:ext cx="1684947" cy="359265"/>
            </a:xfrm>
            <a:prstGeom prst="rect">
              <a:avLst/>
            </a:prstGeom>
            <a:solidFill>
              <a:schemeClr val="accent1"/>
            </a:solidFill>
          </p:spPr>
          <p:txBody>
            <a:bodyPr wrap="none" rtlCol="0">
              <a:spAutoFit/>
            </a:bodyPr>
            <a:lstStyle/>
            <a:p>
              <a:pPr defTabSz="342900"/>
              <a:r>
                <a:rPr lang="nl-BE" sz="1050" dirty="0">
                  <a:solidFill>
                    <a:prstClr val="black"/>
                  </a:solidFill>
                  <a:latin typeface="Arial"/>
                </a:rPr>
                <a:t>Geheugencellen</a:t>
              </a:r>
            </a:p>
          </p:txBody>
        </p:sp>
        <p:cxnSp>
          <p:nvCxnSpPr>
            <p:cNvPr id="65" name="Rechte verbindingslijn met pijl 64"/>
            <p:cNvCxnSpPr>
              <a:stCxn id="64" idx="0"/>
            </p:cNvCxnSpPr>
            <p:nvPr/>
          </p:nvCxnSpPr>
          <p:spPr>
            <a:xfrm flipH="1" flipV="1">
              <a:off x="293181" y="1095630"/>
              <a:ext cx="835013" cy="2619122"/>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p:cNvCxnSpPr>
              <a:stCxn id="64" idx="0"/>
            </p:cNvCxnSpPr>
            <p:nvPr/>
          </p:nvCxnSpPr>
          <p:spPr>
            <a:xfrm flipV="1">
              <a:off x="1128194" y="1171655"/>
              <a:ext cx="1800733" cy="254309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p:cNvCxnSpPr>
              <a:stCxn id="64" idx="3"/>
            </p:cNvCxnSpPr>
            <p:nvPr/>
          </p:nvCxnSpPr>
          <p:spPr>
            <a:xfrm>
              <a:off x="1970667" y="3894385"/>
              <a:ext cx="958259" cy="49197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p:cNvCxnSpPr>
              <a:stCxn id="64" idx="2"/>
            </p:cNvCxnSpPr>
            <p:nvPr/>
          </p:nvCxnSpPr>
          <p:spPr>
            <a:xfrm flipH="1">
              <a:off x="285721" y="4074017"/>
              <a:ext cx="842473" cy="383786"/>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ep 76"/>
          <p:cNvGrpSpPr/>
          <p:nvPr/>
        </p:nvGrpSpPr>
        <p:grpSpPr>
          <a:xfrm>
            <a:off x="4842031" y="3867894"/>
            <a:ext cx="2273384" cy="1032326"/>
            <a:chOff x="1928794" y="3743422"/>
            <a:chExt cx="3031179" cy="1376434"/>
          </a:xfrm>
        </p:grpSpPr>
        <p:sp>
          <p:nvSpPr>
            <p:cNvPr id="78" name="Tekstvak 77"/>
            <p:cNvSpPr txBox="1"/>
            <p:nvPr/>
          </p:nvSpPr>
          <p:spPr>
            <a:xfrm>
              <a:off x="1928794" y="3743422"/>
              <a:ext cx="1763731" cy="338555"/>
            </a:xfrm>
            <a:prstGeom prst="rect">
              <a:avLst/>
            </a:prstGeom>
            <a:solidFill>
              <a:schemeClr val="accent1"/>
            </a:solidFill>
          </p:spPr>
          <p:txBody>
            <a:bodyPr wrap="none" rtlCol="0">
              <a:spAutoFit/>
            </a:bodyPr>
            <a:lstStyle/>
            <a:p>
              <a:pPr defTabSz="342900"/>
              <a:r>
                <a:rPr lang="nl-BE" sz="1050" dirty="0" err="1">
                  <a:solidFill>
                    <a:prstClr val="black"/>
                  </a:solidFill>
                  <a:latin typeface="Arial"/>
                </a:rPr>
                <a:t>Three-state</a:t>
              </a:r>
              <a:r>
                <a:rPr lang="nl-BE" sz="1050" dirty="0">
                  <a:solidFill>
                    <a:prstClr val="black"/>
                  </a:solidFill>
                  <a:latin typeface="Arial"/>
                </a:rPr>
                <a:t> buffers</a:t>
              </a:r>
            </a:p>
          </p:txBody>
        </p:sp>
        <p:cxnSp>
          <p:nvCxnSpPr>
            <p:cNvPr id="79" name="Rechte verbindingslijn met pijl 78"/>
            <p:cNvCxnSpPr>
              <a:stCxn id="78" idx="3"/>
            </p:cNvCxnSpPr>
            <p:nvPr/>
          </p:nvCxnSpPr>
          <p:spPr>
            <a:xfrm>
              <a:off x="3692525" y="3912699"/>
              <a:ext cx="1267448" cy="22914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p:cNvCxnSpPr>
              <a:stCxn id="78" idx="3"/>
            </p:cNvCxnSpPr>
            <p:nvPr/>
          </p:nvCxnSpPr>
          <p:spPr>
            <a:xfrm>
              <a:off x="3692525" y="3912699"/>
              <a:ext cx="1084568" cy="563101"/>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p:cNvCxnSpPr>
              <a:stCxn id="78" idx="3"/>
            </p:cNvCxnSpPr>
            <p:nvPr/>
          </p:nvCxnSpPr>
          <p:spPr>
            <a:xfrm>
              <a:off x="3692525" y="3912699"/>
              <a:ext cx="893736" cy="88910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2" name="Rechte verbindingslijn met pijl 81"/>
            <p:cNvCxnSpPr>
              <a:stCxn id="78" idx="3"/>
            </p:cNvCxnSpPr>
            <p:nvPr/>
          </p:nvCxnSpPr>
          <p:spPr>
            <a:xfrm>
              <a:off x="3692525" y="3912699"/>
              <a:ext cx="702905" cy="120715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ep 90"/>
          <p:cNvGrpSpPr/>
          <p:nvPr/>
        </p:nvGrpSpPr>
        <p:grpSpPr>
          <a:xfrm>
            <a:off x="2087725" y="1113588"/>
            <a:ext cx="1656176" cy="860164"/>
            <a:chOff x="142844" y="3130277"/>
            <a:chExt cx="2208235" cy="1146885"/>
          </a:xfrm>
        </p:grpSpPr>
        <p:sp>
          <p:nvSpPr>
            <p:cNvPr id="92" name="Tekstvak 91"/>
            <p:cNvSpPr txBox="1"/>
            <p:nvPr/>
          </p:nvSpPr>
          <p:spPr>
            <a:xfrm>
              <a:off x="142844" y="3723165"/>
              <a:ext cx="1389698" cy="553997"/>
            </a:xfrm>
            <a:prstGeom prst="rect">
              <a:avLst/>
            </a:prstGeom>
            <a:solidFill>
              <a:schemeClr val="accent1"/>
            </a:solidFill>
          </p:spPr>
          <p:txBody>
            <a:bodyPr wrap="none" rtlCol="0">
              <a:spAutoFit/>
            </a:bodyPr>
            <a:lstStyle/>
            <a:p>
              <a:pPr defTabSz="342900"/>
              <a:r>
                <a:rPr lang="nl-BE" sz="1050" dirty="0" err="1">
                  <a:solidFill>
                    <a:prstClr val="black"/>
                  </a:solidFill>
                  <a:latin typeface="Arial"/>
                </a:rPr>
                <a:t>Bi-directionele</a:t>
              </a:r>
              <a:endParaRPr lang="nl-BE" sz="1050" dirty="0">
                <a:solidFill>
                  <a:prstClr val="black"/>
                </a:solidFill>
                <a:latin typeface="Arial"/>
              </a:endParaRPr>
            </a:p>
            <a:p>
              <a:pPr defTabSz="342900"/>
              <a:r>
                <a:rPr lang="nl-BE" sz="1050" dirty="0">
                  <a:solidFill>
                    <a:prstClr val="black"/>
                  </a:solidFill>
                  <a:latin typeface="Arial"/>
                </a:rPr>
                <a:t>datalijnen</a:t>
              </a:r>
            </a:p>
          </p:txBody>
        </p:sp>
        <p:cxnSp>
          <p:nvCxnSpPr>
            <p:cNvPr id="93" name="Rechte verbindingslijn met pijl 92"/>
            <p:cNvCxnSpPr>
              <a:stCxn id="92" idx="3"/>
            </p:cNvCxnSpPr>
            <p:nvPr/>
          </p:nvCxnSpPr>
          <p:spPr>
            <a:xfrm flipV="1">
              <a:off x="1532542" y="3130277"/>
              <a:ext cx="277853" cy="86988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4" name="Rechte verbindingslijn met pijl 93"/>
            <p:cNvCxnSpPr>
              <a:stCxn id="92" idx="3"/>
            </p:cNvCxnSpPr>
            <p:nvPr/>
          </p:nvCxnSpPr>
          <p:spPr>
            <a:xfrm flipV="1">
              <a:off x="1532542" y="3289304"/>
              <a:ext cx="468681" cy="710860"/>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5" name="Rechte verbindingslijn met pijl 94"/>
            <p:cNvCxnSpPr>
              <a:stCxn id="92" idx="3"/>
            </p:cNvCxnSpPr>
            <p:nvPr/>
          </p:nvCxnSpPr>
          <p:spPr>
            <a:xfrm flipV="1">
              <a:off x="1532542" y="3448331"/>
              <a:ext cx="635657" cy="55183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6" name="Rechte verbindingslijn met pijl 95"/>
            <p:cNvCxnSpPr>
              <a:stCxn id="92" idx="3"/>
            </p:cNvCxnSpPr>
            <p:nvPr/>
          </p:nvCxnSpPr>
          <p:spPr>
            <a:xfrm flipV="1">
              <a:off x="1532542" y="3607357"/>
              <a:ext cx="818537" cy="39280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01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additive="base">
                                        <p:cTn id="40" dur="500" fill="hold"/>
                                        <p:tgtEl>
                                          <p:spTgt spid="52"/>
                                        </p:tgtEl>
                                        <p:attrNameLst>
                                          <p:attrName>ppt_x</p:attrName>
                                        </p:attrNameLst>
                                      </p:cBhvr>
                                      <p:tavLst>
                                        <p:tav tm="0">
                                          <p:val>
                                            <p:strVal val="#ppt_x"/>
                                          </p:val>
                                        </p:tav>
                                        <p:tav tm="100000">
                                          <p:val>
                                            <p:strVal val="#ppt_x"/>
                                          </p:val>
                                        </p:tav>
                                      </p:tavLst>
                                    </p:anim>
                                    <p:anim calcmode="lin" valueType="num">
                                      <p:cBhvr additive="base">
                                        <p:cTn id="4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52"/>
                                        </p:tgtEl>
                                      </p:cBhvr>
                                    </p:animEffect>
                                    <p:set>
                                      <p:cBhvr>
                                        <p:cTn id="46" dur="1" fill="hold">
                                          <p:stCondLst>
                                            <p:cond delay="499"/>
                                          </p:stCondLst>
                                        </p:cTn>
                                        <p:tgtEl>
                                          <p:spTgt spid="5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ppt_x"/>
                                          </p:val>
                                        </p:tav>
                                        <p:tav tm="100000">
                                          <p:val>
                                            <p:strVal val="#ppt_x"/>
                                          </p:val>
                                        </p:tav>
                                      </p:tavLst>
                                    </p:anim>
                                    <p:anim calcmode="lin" valueType="num">
                                      <p:cBhvr additive="base">
                                        <p:cTn id="6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nodeType="clickEffect">
                                  <p:stCondLst>
                                    <p:cond delay="0"/>
                                  </p:stCondLst>
                                  <p:childTnLst>
                                    <p:animEffect transition="out" filter="blinds(horizontal)">
                                      <p:cBhvr>
                                        <p:cTn id="67" dur="500"/>
                                        <p:tgtEl>
                                          <p:spTgt spid="77"/>
                                        </p:tgtEl>
                                      </p:cBhvr>
                                    </p:animEffect>
                                    <p:set>
                                      <p:cBhvr>
                                        <p:cTn id="68" dur="1" fill="hold">
                                          <p:stCondLst>
                                            <p:cond delay="499"/>
                                          </p:stCondLst>
                                        </p:cTn>
                                        <p:tgtEl>
                                          <p:spTgt spid="7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3"/>
                                        </p:tgtEl>
                                        <p:attrNameLst>
                                          <p:attrName>style.visibility</p:attrName>
                                        </p:attrNameLst>
                                      </p:cBhvr>
                                      <p:to>
                                        <p:strVal val="visible"/>
                                      </p:to>
                                    </p:set>
                                    <p:anim calcmode="lin" valueType="num">
                                      <p:cBhvr additive="base">
                                        <p:cTn id="73" dur="500" fill="hold"/>
                                        <p:tgtEl>
                                          <p:spTgt spid="83"/>
                                        </p:tgtEl>
                                        <p:attrNameLst>
                                          <p:attrName>ppt_x</p:attrName>
                                        </p:attrNameLst>
                                      </p:cBhvr>
                                      <p:tavLst>
                                        <p:tav tm="0">
                                          <p:val>
                                            <p:strVal val="#ppt_x"/>
                                          </p:val>
                                        </p:tav>
                                        <p:tav tm="100000">
                                          <p:val>
                                            <p:strVal val="#ppt_x"/>
                                          </p:val>
                                        </p:tav>
                                      </p:tavLst>
                                    </p:anim>
                                    <p:anim calcmode="lin" valueType="num">
                                      <p:cBhvr additive="base">
                                        <p:cTn id="7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nodeType="clickEffect">
                                  <p:stCondLst>
                                    <p:cond delay="0"/>
                                  </p:stCondLst>
                                  <p:childTnLst>
                                    <p:animEffect transition="out" filter="blinds(horizontal)">
                                      <p:cBhvr>
                                        <p:cTn id="78" dur="500"/>
                                        <p:tgtEl>
                                          <p:spTgt spid="83"/>
                                        </p:tgtEl>
                                      </p:cBhvr>
                                    </p:animEffect>
                                    <p:set>
                                      <p:cBhvr>
                                        <p:cTn id="79" dur="1" fill="hold">
                                          <p:stCondLst>
                                            <p:cond delay="499"/>
                                          </p:stCondLst>
                                        </p:cTn>
                                        <p:tgtEl>
                                          <p:spTgt spid="8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71"/>
                                        </p:tgtEl>
                                        <p:attrNameLst>
                                          <p:attrName>style.visibility</p:attrName>
                                        </p:attrNameLst>
                                      </p:cBhvr>
                                      <p:to>
                                        <p:strVal val="visible"/>
                                      </p:to>
                                    </p:set>
                                    <p:anim calcmode="lin" valueType="num">
                                      <p:cBhvr additive="base">
                                        <p:cTn id="84" dur="500" fill="hold"/>
                                        <p:tgtEl>
                                          <p:spTgt spid="71"/>
                                        </p:tgtEl>
                                        <p:attrNameLst>
                                          <p:attrName>ppt_x</p:attrName>
                                        </p:attrNameLst>
                                      </p:cBhvr>
                                      <p:tavLst>
                                        <p:tav tm="0">
                                          <p:val>
                                            <p:strVal val="#ppt_x"/>
                                          </p:val>
                                        </p:tav>
                                        <p:tav tm="100000">
                                          <p:val>
                                            <p:strVal val="#ppt_x"/>
                                          </p:val>
                                        </p:tav>
                                      </p:tavLst>
                                    </p:anim>
                                    <p:anim calcmode="lin" valueType="num">
                                      <p:cBhvr additive="base">
                                        <p:cTn id="8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3" presetClass="exit" presetSubtype="10" fill="hold" nodeType="clickEffect">
                                  <p:stCondLst>
                                    <p:cond delay="0"/>
                                  </p:stCondLst>
                                  <p:childTnLst>
                                    <p:animEffect transition="out" filter="blinds(horizontal)">
                                      <p:cBhvr>
                                        <p:cTn id="89" dur="500"/>
                                        <p:tgtEl>
                                          <p:spTgt spid="71"/>
                                        </p:tgtEl>
                                      </p:cBhvr>
                                    </p:animEffect>
                                    <p:set>
                                      <p:cBhvr>
                                        <p:cTn id="90"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9772" y="411510"/>
            <a:ext cx="5197079" cy="857250"/>
          </a:xfrm>
        </p:spPr>
        <p:txBody>
          <a:bodyPr/>
          <a:lstStyle/>
          <a:p>
            <a:r>
              <a:rPr lang="nl-BE" sz="2700" dirty="0">
                <a:latin typeface="Tahoma" pitchFamily="34" charset="0"/>
                <a:ea typeface="Tahoma" pitchFamily="34" charset="0"/>
                <a:cs typeface="Tahoma" pitchFamily="34" charset="0"/>
              </a:rPr>
              <a:t>5.4.4.1. De cellen</a:t>
            </a:r>
          </a:p>
        </p:txBody>
      </p:sp>
      <p:sp>
        <p:nvSpPr>
          <p:cNvPr id="3" name="Tijdelijke aanduiding voor inhoud 2"/>
          <p:cNvSpPr>
            <a:spLocks noGrp="1"/>
          </p:cNvSpPr>
          <p:nvPr>
            <p:ph idx="1"/>
          </p:nvPr>
        </p:nvSpPr>
        <p:spPr>
          <a:xfrm>
            <a:off x="1527334" y="1275606"/>
            <a:ext cx="6285026" cy="3314394"/>
          </a:xfrm>
        </p:spPr>
        <p:txBody>
          <a:bodyPr/>
          <a:lstStyle/>
          <a:p>
            <a:pPr>
              <a:buNone/>
            </a:pPr>
            <a:r>
              <a:rPr lang="nl-BE" sz="1650" dirty="0">
                <a:latin typeface="Tahoma" pitchFamily="34" charset="0"/>
                <a:ea typeface="Tahoma" pitchFamily="34" charset="0"/>
                <a:cs typeface="Tahoma" pitchFamily="34" charset="0"/>
              </a:rPr>
              <a:t>De cellen zijn </a:t>
            </a:r>
            <a:r>
              <a:rPr lang="nl-BE" sz="1650" b="1" dirty="0" err="1">
                <a:solidFill>
                  <a:srgbClr val="FF0000"/>
                </a:solidFill>
                <a:latin typeface="Tahoma" pitchFamily="34" charset="0"/>
                <a:ea typeface="Tahoma" pitchFamily="34" charset="0"/>
                <a:cs typeface="Tahoma" pitchFamily="34" charset="0"/>
              </a:rPr>
              <a:t>D-flip-flops</a:t>
            </a:r>
            <a:r>
              <a:rPr lang="nl-BE" sz="1650" dirty="0">
                <a:latin typeface="Tahoma" pitchFamily="34" charset="0"/>
                <a:ea typeface="Tahoma" pitchFamily="34" charset="0"/>
                <a:cs typeface="Tahoma" pitchFamily="34" charset="0"/>
              </a:rPr>
              <a:t>. Eén </a:t>
            </a:r>
            <a:r>
              <a:rPr lang="nl-BE" sz="1650" dirty="0" err="1">
                <a:latin typeface="Tahoma" pitchFamily="34" charset="0"/>
                <a:ea typeface="Tahoma" pitchFamily="34" charset="0"/>
                <a:cs typeface="Tahoma" pitchFamily="34" charset="0"/>
              </a:rPr>
              <a:t>flip-flop</a:t>
            </a:r>
            <a:r>
              <a:rPr lang="nl-BE" sz="1650" dirty="0">
                <a:latin typeface="Tahoma" pitchFamily="34" charset="0"/>
                <a:ea typeface="Tahoma" pitchFamily="34" charset="0"/>
                <a:cs typeface="Tahoma" pitchFamily="34" charset="0"/>
              </a:rPr>
              <a:t> houdt één bit van één </a:t>
            </a:r>
          </a:p>
          <a:p>
            <a:pPr>
              <a:buNone/>
            </a:pPr>
            <a:r>
              <a:rPr lang="nl-BE" sz="1650" dirty="0">
                <a:latin typeface="Tahoma" pitchFamily="34" charset="0"/>
                <a:ea typeface="Tahoma" pitchFamily="34" charset="0"/>
                <a:cs typeface="Tahoma" pitchFamily="34" charset="0"/>
              </a:rPr>
              <a:t>geheugenlocatie vast.</a:t>
            </a: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Ze zijn georganiseerd in een matrixvorm:</a:t>
            </a:r>
          </a:p>
          <a:p>
            <a:pPr lvl="1"/>
            <a:r>
              <a:rPr lang="nl-BE" sz="1650" dirty="0">
                <a:latin typeface="Tahoma" pitchFamily="34" charset="0"/>
                <a:ea typeface="Tahoma" pitchFamily="34" charset="0"/>
                <a:cs typeface="Tahoma" pitchFamily="34" charset="0"/>
              </a:rPr>
              <a:t>horizontaal: bits van het woord</a:t>
            </a:r>
          </a:p>
          <a:p>
            <a:pPr lvl="1"/>
            <a:r>
              <a:rPr lang="nl-BE" sz="1650" dirty="0">
                <a:latin typeface="Tahoma" pitchFamily="34" charset="0"/>
                <a:ea typeface="Tahoma" pitchFamily="34" charset="0"/>
                <a:cs typeface="Tahoma" pitchFamily="34" charset="0"/>
              </a:rPr>
              <a:t>verticaal: opeenvolgende geheugenlocaties</a:t>
            </a:r>
          </a:p>
          <a:p>
            <a:pPr lvl="1">
              <a:buNone/>
            </a:pPr>
            <a:endParaRPr lang="nl-BE" sz="165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35</a:t>
            </a:fld>
            <a:endParaRPr lang="nl-NL" dirty="0">
              <a:latin typeface="Arial"/>
            </a:endParaRPr>
          </a:p>
        </p:txBody>
      </p:sp>
      <p:grpSp>
        <p:nvGrpSpPr>
          <p:cNvPr id="8" name="Groep 7"/>
          <p:cNvGrpSpPr/>
          <p:nvPr/>
        </p:nvGrpSpPr>
        <p:grpSpPr>
          <a:xfrm>
            <a:off x="3383868" y="2031690"/>
            <a:ext cx="2916324" cy="1566175"/>
            <a:chOff x="2987824" y="2708919"/>
            <a:chExt cx="3456384" cy="1707713"/>
          </a:xfrm>
        </p:grpSpPr>
        <p:pic>
          <p:nvPicPr>
            <p:cNvPr id="37890" name="Picture 2"/>
            <p:cNvPicPr>
              <a:picLocks noChangeAspect="1" noChangeArrowheads="1"/>
            </p:cNvPicPr>
            <p:nvPr/>
          </p:nvPicPr>
          <p:blipFill>
            <a:blip r:embed="rId3" cstate="print"/>
            <a:srcRect/>
            <a:stretch>
              <a:fillRect/>
            </a:stretch>
          </p:blipFill>
          <p:spPr bwMode="auto">
            <a:xfrm>
              <a:off x="2987824" y="2708919"/>
              <a:ext cx="3384376" cy="1707713"/>
            </a:xfrm>
            <a:prstGeom prst="rect">
              <a:avLst/>
            </a:prstGeom>
            <a:noFill/>
            <a:ln w="9525">
              <a:noFill/>
              <a:miter lim="800000"/>
              <a:headEnd/>
              <a:tailEnd/>
            </a:ln>
          </p:spPr>
        </p:pic>
        <p:sp>
          <p:nvSpPr>
            <p:cNvPr id="6" name="Ovaal 5"/>
            <p:cNvSpPr/>
            <p:nvPr/>
          </p:nvSpPr>
          <p:spPr>
            <a:xfrm>
              <a:off x="3995936" y="2996952"/>
              <a:ext cx="1008112" cy="100811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7" name="Ovaal 6"/>
            <p:cNvSpPr/>
            <p:nvPr/>
          </p:nvSpPr>
          <p:spPr>
            <a:xfrm>
              <a:off x="5436096" y="2996952"/>
              <a:ext cx="1008112" cy="100811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spTree>
    <p:extLst>
      <p:ext uri="{BB962C8B-B14F-4D97-AF65-F5344CB8AC3E}">
        <p14:creationId xmlns:p14="http://schemas.microsoft.com/office/powerpoint/2010/main" val="733470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ep 10"/>
          <p:cNvGrpSpPr/>
          <p:nvPr/>
        </p:nvGrpSpPr>
        <p:grpSpPr>
          <a:xfrm>
            <a:off x="4409982" y="1923678"/>
            <a:ext cx="1404156" cy="1566174"/>
            <a:chOff x="4355976" y="2564904"/>
            <a:chExt cx="1872208" cy="2088232"/>
          </a:xfrm>
        </p:grpSpPr>
        <p:pic>
          <p:nvPicPr>
            <p:cNvPr id="39938" name="Picture 2"/>
            <p:cNvPicPr>
              <a:picLocks noChangeAspect="1" noChangeArrowheads="1"/>
            </p:cNvPicPr>
            <p:nvPr/>
          </p:nvPicPr>
          <p:blipFill>
            <a:blip r:embed="rId3" cstate="print"/>
            <a:srcRect/>
            <a:stretch>
              <a:fillRect/>
            </a:stretch>
          </p:blipFill>
          <p:spPr bwMode="auto">
            <a:xfrm>
              <a:off x="4355976" y="2564904"/>
              <a:ext cx="1763688" cy="2066035"/>
            </a:xfrm>
            <a:prstGeom prst="rect">
              <a:avLst/>
            </a:prstGeom>
            <a:noFill/>
            <a:ln w="9525">
              <a:noFill/>
              <a:miter lim="800000"/>
              <a:headEnd/>
              <a:tailEnd/>
            </a:ln>
          </p:spPr>
        </p:pic>
        <p:sp>
          <p:nvSpPr>
            <p:cNvPr id="6" name="Ovaal 5"/>
            <p:cNvSpPr/>
            <p:nvPr/>
          </p:nvSpPr>
          <p:spPr>
            <a:xfrm>
              <a:off x="4355976" y="3573016"/>
              <a:ext cx="720080" cy="1080120"/>
            </a:xfrm>
            <a:prstGeom prst="ellipse">
              <a:avLst/>
            </a:prstGeom>
            <a:no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0" name="Ovaal 9"/>
            <p:cNvSpPr/>
            <p:nvPr/>
          </p:nvSpPr>
          <p:spPr>
            <a:xfrm>
              <a:off x="5724128" y="2852936"/>
              <a:ext cx="504056" cy="1584176"/>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sp>
        <p:nvSpPr>
          <p:cNvPr id="3" name="Tijdelijke aanduiding voor inhoud 2"/>
          <p:cNvSpPr>
            <a:spLocks noGrp="1"/>
          </p:cNvSpPr>
          <p:nvPr>
            <p:ph idx="1"/>
          </p:nvPr>
        </p:nvSpPr>
        <p:spPr>
          <a:xfrm>
            <a:off x="1439652" y="1167594"/>
            <a:ext cx="6561348" cy="3780420"/>
          </a:xfrm>
        </p:spPr>
        <p:txBody>
          <a:bodyPr/>
          <a:lstStyle/>
          <a:p>
            <a:pPr>
              <a:buNone/>
            </a:pPr>
            <a:r>
              <a:rPr lang="nl-BE" sz="1500" b="1" dirty="0">
                <a:solidFill>
                  <a:srgbClr val="008000"/>
                </a:solidFill>
                <a:latin typeface="Tahoma" pitchFamily="34" charset="0"/>
                <a:ea typeface="Tahoma" pitchFamily="34" charset="0"/>
                <a:cs typeface="Tahoma" pitchFamily="34" charset="0"/>
              </a:rPr>
              <a:t>Adreslijnen:</a:t>
            </a:r>
          </a:p>
          <a:p>
            <a:pPr lvl="1"/>
            <a:r>
              <a:rPr lang="nl-BE" sz="1500" dirty="0">
                <a:latin typeface="Tahoma" pitchFamily="34" charset="0"/>
                <a:ea typeface="Tahoma" pitchFamily="34" charset="0"/>
                <a:cs typeface="Tahoma" pitchFamily="34" charset="0"/>
              </a:rPr>
              <a:t>zijn </a:t>
            </a:r>
            <a:r>
              <a:rPr lang="nl-BE" sz="1500" dirty="0" err="1">
                <a:latin typeface="Tahoma" pitchFamily="34" charset="0"/>
                <a:ea typeface="Tahoma" pitchFamily="34" charset="0"/>
                <a:cs typeface="Tahoma" pitchFamily="34" charset="0"/>
              </a:rPr>
              <a:t>unidirectionele</a:t>
            </a:r>
            <a:r>
              <a:rPr lang="nl-BE" sz="1500" dirty="0">
                <a:latin typeface="Tahoma" pitchFamily="34" charset="0"/>
                <a:ea typeface="Tahoma" pitchFamily="34" charset="0"/>
                <a:cs typeface="Tahoma" pitchFamily="34" charset="0"/>
              </a:rPr>
              <a:t> lijnen (enkel ingang voor de RAM chip)</a:t>
            </a:r>
          </a:p>
          <a:p>
            <a:pPr lvl="1"/>
            <a:r>
              <a:rPr lang="nl-BE" sz="1500" b="1" dirty="0">
                <a:latin typeface="Tahoma" pitchFamily="34" charset="0"/>
                <a:ea typeface="Tahoma" pitchFamily="34" charset="0"/>
                <a:cs typeface="Tahoma" pitchFamily="34" charset="0"/>
              </a:rPr>
              <a:t>het binaire getal op deze lijnen = de te adresseren locatie</a:t>
            </a:r>
          </a:p>
          <a:p>
            <a:pPr lvl="1">
              <a:buNone/>
            </a:pPr>
            <a:endParaRPr lang="nl-BE" sz="1500" b="1" dirty="0">
              <a:latin typeface="Tahoma" pitchFamily="34" charset="0"/>
              <a:ea typeface="Tahoma" pitchFamily="34" charset="0"/>
              <a:cs typeface="Tahoma" pitchFamily="34" charset="0"/>
            </a:endParaRPr>
          </a:p>
          <a:p>
            <a:pPr lvl="1">
              <a:buNone/>
            </a:pPr>
            <a:endParaRPr lang="nl-BE" sz="1500" b="1" dirty="0">
              <a:latin typeface="Tahoma" pitchFamily="34" charset="0"/>
              <a:ea typeface="Tahoma" pitchFamily="34" charset="0"/>
              <a:cs typeface="Tahoma" pitchFamily="34" charset="0"/>
            </a:endParaRPr>
          </a:p>
          <a:p>
            <a:pPr lvl="1">
              <a:buNone/>
            </a:pPr>
            <a:endParaRPr lang="nl-BE" sz="1500" b="1" dirty="0">
              <a:latin typeface="Tahoma" pitchFamily="34" charset="0"/>
              <a:ea typeface="Tahoma" pitchFamily="34" charset="0"/>
              <a:cs typeface="Tahoma" pitchFamily="34" charset="0"/>
            </a:endParaRPr>
          </a:p>
          <a:p>
            <a:pPr lvl="1">
              <a:buNone/>
            </a:pPr>
            <a:endParaRPr lang="nl-BE" sz="1500" b="1" dirty="0">
              <a:latin typeface="Tahoma" pitchFamily="34" charset="0"/>
              <a:ea typeface="Tahoma" pitchFamily="34" charset="0"/>
              <a:cs typeface="Tahoma" pitchFamily="34" charset="0"/>
            </a:endParaRPr>
          </a:p>
          <a:p>
            <a:pPr lvl="1">
              <a:buNone/>
            </a:pPr>
            <a:endParaRPr lang="nl-BE" sz="600" b="1" dirty="0">
              <a:latin typeface="Tahoma" pitchFamily="34" charset="0"/>
              <a:ea typeface="Tahoma" pitchFamily="34" charset="0"/>
              <a:cs typeface="Tahoma" pitchFamily="34" charset="0"/>
            </a:endParaRPr>
          </a:p>
          <a:p>
            <a:pPr>
              <a:buNone/>
            </a:pPr>
            <a:r>
              <a:rPr lang="nl-BE" sz="1500" b="1" dirty="0">
                <a:solidFill>
                  <a:srgbClr val="00B0F0"/>
                </a:solidFill>
                <a:latin typeface="Tahoma" pitchFamily="34" charset="0"/>
                <a:ea typeface="Tahoma" pitchFamily="34" charset="0"/>
                <a:cs typeface="Tahoma" pitchFamily="34" charset="0"/>
              </a:rPr>
              <a:t>Decoder:</a:t>
            </a:r>
          </a:p>
          <a:p>
            <a:pPr lvl="1"/>
            <a:r>
              <a:rPr lang="nl-BE" sz="1500" dirty="0">
                <a:latin typeface="Tahoma" pitchFamily="34" charset="0"/>
                <a:ea typeface="Tahoma" pitchFamily="34" charset="0"/>
                <a:cs typeface="Tahoma" pitchFamily="34" charset="0"/>
              </a:rPr>
              <a:t>zet signaal op n adreslijnen om naar signaal op 2</a:t>
            </a:r>
            <a:r>
              <a:rPr lang="nl-BE" sz="1500" baseline="30000" dirty="0">
                <a:latin typeface="Tahoma" pitchFamily="34" charset="0"/>
                <a:ea typeface="Tahoma" pitchFamily="34" charset="0"/>
                <a:cs typeface="Tahoma" pitchFamily="34" charset="0"/>
              </a:rPr>
              <a:t>n</a:t>
            </a:r>
            <a:r>
              <a:rPr lang="nl-BE" sz="1500" dirty="0">
                <a:latin typeface="Tahoma" pitchFamily="34" charset="0"/>
                <a:ea typeface="Tahoma" pitchFamily="34" charset="0"/>
                <a:cs typeface="Tahoma" pitchFamily="34" charset="0"/>
              </a:rPr>
              <a:t> </a:t>
            </a:r>
            <a:r>
              <a:rPr lang="nl-BE" sz="1500" dirty="0" err="1">
                <a:latin typeface="Tahoma" pitchFamily="34" charset="0"/>
                <a:ea typeface="Tahoma" pitchFamily="34" charset="0"/>
                <a:cs typeface="Tahoma" pitchFamily="34" charset="0"/>
              </a:rPr>
              <a:t>woordselectielijnen</a:t>
            </a:r>
            <a:endParaRPr lang="nl-BE" sz="1500" dirty="0">
              <a:latin typeface="Tahoma" pitchFamily="34" charset="0"/>
              <a:ea typeface="Tahoma" pitchFamily="34" charset="0"/>
              <a:cs typeface="Tahoma" pitchFamily="34" charset="0"/>
            </a:endParaRPr>
          </a:p>
          <a:p>
            <a:pPr lvl="1"/>
            <a:r>
              <a:rPr lang="nl-BE" sz="1500" dirty="0">
                <a:latin typeface="Tahoma" pitchFamily="34" charset="0"/>
                <a:ea typeface="Tahoma" pitchFamily="34" charset="0"/>
                <a:cs typeface="Tahoma" pitchFamily="34" charset="0"/>
              </a:rPr>
              <a:t>Op elk ogenblik zal slechts één woordselectielijn hoog zijn, namelijk diegene die aangewezen wordt door het binair getal op de adreslijnen</a:t>
            </a:r>
          </a:p>
          <a:p>
            <a:pPr lvl="1">
              <a:buNone/>
            </a:pPr>
            <a:endParaRPr lang="nl-BE" sz="450" dirty="0">
              <a:latin typeface="Tahoma" pitchFamily="34" charset="0"/>
              <a:ea typeface="Tahoma" pitchFamily="34" charset="0"/>
              <a:cs typeface="Tahoma" pitchFamily="34" charset="0"/>
            </a:endParaRPr>
          </a:p>
          <a:p>
            <a:pPr>
              <a:buNone/>
            </a:pPr>
            <a:r>
              <a:rPr lang="nl-BE" sz="1500" b="1" dirty="0" err="1">
                <a:latin typeface="Tahoma" pitchFamily="34" charset="0"/>
                <a:ea typeface="Tahoma" pitchFamily="34" charset="0"/>
                <a:cs typeface="Tahoma" pitchFamily="34" charset="0"/>
              </a:rPr>
              <a:t>Woordselectielijnen</a:t>
            </a:r>
            <a:r>
              <a:rPr lang="nl-BE" sz="1500" b="1" dirty="0">
                <a:latin typeface="Tahoma" pitchFamily="34" charset="0"/>
                <a:ea typeface="Tahoma" pitchFamily="34" charset="0"/>
                <a:cs typeface="Tahoma" pitchFamily="34" charset="0"/>
              </a:rPr>
              <a:t>: </a:t>
            </a:r>
            <a:r>
              <a:rPr lang="nl-BE" sz="1500" dirty="0">
                <a:latin typeface="Tahoma" pitchFamily="34" charset="0"/>
                <a:ea typeface="Tahoma" pitchFamily="34" charset="0"/>
                <a:cs typeface="Tahoma" pitchFamily="34" charset="0"/>
              </a:rPr>
              <a:t>uitgangen van de decoder</a:t>
            </a:r>
          </a:p>
          <a:p>
            <a:pPr lvl="1"/>
            <a:endParaRPr lang="nl-BE" sz="1350" dirty="0"/>
          </a:p>
        </p:txBody>
      </p:sp>
      <p:sp>
        <p:nvSpPr>
          <p:cNvPr id="2" name="Titel 1"/>
          <p:cNvSpPr>
            <a:spLocks noGrp="1"/>
          </p:cNvSpPr>
          <p:nvPr>
            <p:ph type="title"/>
          </p:nvPr>
        </p:nvSpPr>
        <p:spPr>
          <a:xfrm>
            <a:off x="1140980" y="303498"/>
            <a:ext cx="6732632" cy="857250"/>
          </a:xfrm>
        </p:spPr>
        <p:txBody>
          <a:bodyPr/>
          <a:lstStyle/>
          <a:p>
            <a:r>
              <a:rPr lang="nl-BE" sz="2700" dirty="0">
                <a:latin typeface="Tahoma" pitchFamily="34" charset="0"/>
                <a:ea typeface="Tahoma" pitchFamily="34" charset="0"/>
                <a:cs typeface="Tahoma" pitchFamily="34" charset="0"/>
              </a:rPr>
              <a:t>5.4.4.2. De adreslijnen en de woordselectie</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36</a:t>
            </a:fld>
            <a:endParaRPr lang="nl-NL" dirty="0">
              <a:latin typeface="Arial"/>
            </a:endParaRPr>
          </a:p>
        </p:txBody>
      </p:sp>
      <p:sp>
        <p:nvSpPr>
          <p:cNvPr id="9" name="Ovaal 8"/>
          <p:cNvSpPr/>
          <p:nvPr/>
        </p:nvSpPr>
        <p:spPr>
          <a:xfrm>
            <a:off x="4896036" y="1923678"/>
            <a:ext cx="540060" cy="702078"/>
          </a:xfrm>
          <a:prstGeom prst="ellipse">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Tree>
    <p:extLst>
      <p:ext uri="{BB962C8B-B14F-4D97-AF65-F5344CB8AC3E}">
        <p14:creationId xmlns:p14="http://schemas.microsoft.com/office/powerpoint/2010/main" val="217576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linds(horizontal)">
                                      <p:cBhvr>
                                        <p:cTn id="7" dur="500"/>
                                        <p:tgtEl>
                                          <p:spTgt spid="3">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blinds(horizontal)">
                                      <p:cBhvr>
                                        <p:cTn id="1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93658" y="411510"/>
            <a:ext cx="6210690" cy="702078"/>
          </a:xfrm>
        </p:spPr>
        <p:txBody>
          <a:bodyPr/>
          <a:lstStyle/>
          <a:p>
            <a:r>
              <a:rPr lang="nl-BE" sz="2700" dirty="0">
                <a:latin typeface="Tahoma" pitchFamily="34" charset="0"/>
                <a:ea typeface="Tahoma" pitchFamily="34" charset="0"/>
                <a:cs typeface="Tahoma" pitchFamily="34" charset="0"/>
              </a:rPr>
              <a:t>5.4.4.3. De leesfilters</a:t>
            </a:r>
          </a:p>
        </p:txBody>
      </p:sp>
      <p:sp>
        <p:nvSpPr>
          <p:cNvPr id="3" name="Tijdelijke aanduiding voor inhoud 2"/>
          <p:cNvSpPr>
            <a:spLocks noGrp="1"/>
          </p:cNvSpPr>
          <p:nvPr>
            <p:ph idx="1"/>
          </p:nvPr>
        </p:nvSpPr>
        <p:spPr>
          <a:xfrm>
            <a:off x="1527334" y="1113588"/>
            <a:ext cx="6285026" cy="3834426"/>
          </a:xfrm>
        </p:spPr>
        <p:txBody>
          <a:bodyPr>
            <a:normAutofit/>
          </a:bodyPr>
          <a:lstStyle/>
          <a:p>
            <a:pPr>
              <a:buNone/>
            </a:pPr>
            <a:r>
              <a:rPr lang="nl-BE" sz="1500" b="1" dirty="0" err="1">
                <a:solidFill>
                  <a:srgbClr val="0070C0"/>
                </a:solidFill>
                <a:latin typeface="Tahoma" pitchFamily="34" charset="0"/>
                <a:ea typeface="Tahoma" pitchFamily="34" charset="0"/>
                <a:cs typeface="Tahoma" pitchFamily="34" charset="0"/>
              </a:rPr>
              <a:t>EN-doorlaatfilters</a:t>
            </a:r>
            <a:r>
              <a:rPr lang="nl-BE" sz="1500" b="1" dirty="0">
                <a:solidFill>
                  <a:srgbClr val="0070C0"/>
                </a:solidFill>
                <a:latin typeface="Tahoma" pitchFamily="34" charset="0"/>
                <a:ea typeface="Tahoma" pitchFamily="34" charset="0"/>
                <a:cs typeface="Tahoma" pitchFamily="34" charset="0"/>
              </a:rPr>
              <a:t>/</a:t>
            </a:r>
            <a:r>
              <a:rPr lang="nl-BE" sz="1500" b="1" dirty="0" err="1">
                <a:solidFill>
                  <a:srgbClr val="0070C0"/>
                </a:solidFill>
                <a:latin typeface="Tahoma" pitchFamily="34" charset="0"/>
                <a:ea typeface="Tahoma" pitchFamily="34" charset="0"/>
                <a:cs typeface="Tahoma" pitchFamily="34" charset="0"/>
              </a:rPr>
              <a:t>OF-samensteller</a:t>
            </a:r>
            <a:r>
              <a:rPr lang="nl-BE" sz="1500" b="1" dirty="0">
                <a:solidFill>
                  <a:srgbClr val="0070C0"/>
                </a:solidFill>
                <a:latin typeface="Tahoma" pitchFamily="34" charset="0"/>
                <a:ea typeface="Tahoma" pitchFamily="34" charset="0"/>
                <a:cs typeface="Tahoma" pitchFamily="34" charset="0"/>
              </a:rPr>
              <a:t> combinatie:</a:t>
            </a:r>
          </a:p>
          <a:p>
            <a:pPr>
              <a:buNone/>
            </a:pPr>
            <a:endParaRPr lang="nl-BE" sz="600" b="1" dirty="0">
              <a:solidFill>
                <a:srgbClr val="0070C0"/>
              </a:solidFill>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Functie: </a:t>
            </a:r>
            <a:r>
              <a:rPr lang="nl-BE" sz="1500" dirty="0">
                <a:latin typeface="Tahoma" pitchFamily="34" charset="0"/>
                <a:ea typeface="Tahoma" pitchFamily="34" charset="0"/>
                <a:cs typeface="Tahoma" pitchFamily="34" charset="0"/>
              </a:rPr>
              <a:t>Alleen de uitgangen van de </a:t>
            </a:r>
            <a:r>
              <a:rPr lang="nl-BE" sz="1500" dirty="0" err="1">
                <a:latin typeface="Tahoma" pitchFamily="34" charset="0"/>
                <a:ea typeface="Tahoma" pitchFamily="34" charset="0"/>
                <a:cs typeface="Tahoma" pitchFamily="34" charset="0"/>
              </a:rPr>
              <a:t>flip-flops</a:t>
            </a:r>
            <a:r>
              <a:rPr lang="nl-BE" sz="1500" dirty="0">
                <a:latin typeface="Tahoma" pitchFamily="34" charset="0"/>
                <a:ea typeface="Tahoma" pitchFamily="34" charset="0"/>
                <a:cs typeface="Tahoma" pitchFamily="34" charset="0"/>
              </a:rPr>
              <a:t> in de</a:t>
            </a:r>
          </a:p>
          <a:p>
            <a:pPr>
              <a:buNone/>
            </a:pPr>
            <a:r>
              <a:rPr lang="nl-BE" sz="1500" dirty="0">
                <a:latin typeface="Tahoma" pitchFamily="34" charset="0"/>
                <a:ea typeface="Tahoma" pitchFamily="34" charset="0"/>
                <a:cs typeface="Tahoma" pitchFamily="34" charset="0"/>
              </a:rPr>
              <a:t>aangewezen rij naar de datalijnen doorgegeven.</a:t>
            </a:r>
          </a:p>
          <a:p>
            <a:pPr marL="266700" lvl="1" indent="-10716">
              <a:buNone/>
            </a:pPr>
            <a:endParaRPr lang="nl-BE" sz="600" dirty="0">
              <a:latin typeface="Tahoma" pitchFamily="34" charset="0"/>
              <a:ea typeface="Tahoma" pitchFamily="34" charset="0"/>
              <a:cs typeface="Tahoma" pitchFamily="34" charset="0"/>
            </a:endParaRPr>
          </a:p>
          <a:p>
            <a:pPr marL="266700" lvl="1" indent="-10716">
              <a:buNone/>
            </a:pPr>
            <a:endParaRPr lang="nl-BE" sz="600" dirty="0">
              <a:latin typeface="Tahoma" pitchFamily="34" charset="0"/>
              <a:ea typeface="Tahoma" pitchFamily="34" charset="0"/>
              <a:cs typeface="Tahoma" pitchFamily="34" charset="0"/>
            </a:endParaRPr>
          </a:p>
          <a:p>
            <a:pPr marL="266700" lvl="1" indent="-10716">
              <a:buNone/>
            </a:pPr>
            <a:endParaRPr lang="nl-BE" sz="600" dirty="0">
              <a:latin typeface="Tahoma" pitchFamily="34" charset="0"/>
              <a:ea typeface="Tahoma" pitchFamily="34" charset="0"/>
              <a:cs typeface="Tahoma" pitchFamily="34" charset="0"/>
            </a:endParaRPr>
          </a:p>
          <a:p>
            <a:pPr marL="266700" lvl="1" indent="-10716">
              <a:buNone/>
            </a:pPr>
            <a:endParaRPr lang="nl-BE" sz="600" dirty="0">
              <a:latin typeface="Tahoma" pitchFamily="34" charset="0"/>
              <a:ea typeface="Tahoma" pitchFamily="34" charset="0"/>
              <a:cs typeface="Tahoma" pitchFamily="34" charset="0"/>
            </a:endParaRPr>
          </a:p>
          <a:p>
            <a:pPr marL="266700" lvl="1" indent="-10716">
              <a:buNone/>
            </a:pPr>
            <a:endParaRPr lang="nl-BE" sz="600" dirty="0">
              <a:latin typeface="Tahoma" pitchFamily="34" charset="0"/>
              <a:ea typeface="Tahoma" pitchFamily="34" charset="0"/>
              <a:cs typeface="Tahoma" pitchFamily="34" charset="0"/>
            </a:endParaRPr>
          </a:p>
          <a:p>
            <a:pPr>
              <a:buNone/>
            </a:pPr>
            <a:r>
              <a:rPr lang="nl-BE" sz="1500" b="1" dirty="0" err="1">
                <a:latin typeface="Tahoma" pitchFamily="34" charset="0"/>
                <a:ea typeface="Tahoma" pitchFamily="34" charset="0"/>
                <a:cs typeface="Tahoma" pitchFamily="34" charset="0"/>
              </a:rPr>
              <a:t>EN-doorlaatfilter</a:t>
            </a:r>
            <a:r>
              <a:rPr lang="nl-BE" sz="1500" b="1" dirty="0">
                <a:latin typeface="Tahoma" pitchFamily="34" charset="0"/>
                <a:ea typeface="Tahoma" pitchFamily="34" charset="0"/>
                <a:cs typeface="Tahoma" pitchFamily="34" charset="0"/>
              </a:rPr>
              <a:t>:</a:t>
            </a:r>
          </a:p>
          <a:p>
            <a:pPr lvl="1"/>
            <a:r>
              <a:rPr lang="nl-BE" sz="1500" dirty="0">
                <a:latin typeface="Tahoma" pitchFamily="34" charset="0"/>
                <a:ea typeface="Tahoma" pitchFamily="34" charset="0"/>
                <a:cs typeface="Tahoma" pitchFamily="34" charset="0"/>
              </a:rPr>
              <a:t>Select-ingang/stuurlijn (links) verbonden met woordselectielijn</a:t>
            </a:r>
          </a:p>
          <a:p>
            <a:pPr lvl="1"/>
            <a:r>
              <a:rPr lang="nl-BE" sz="1500" dirty="0">
                <a:latin typeface="Tahoma" pitchFamily="34" charset="0"/>
                <a:ea typeface="Tahoma" pitchFamily="34" charset="0"/>
                <a:cs typeface="Tahoma" pitchFamily="34" charset="0"/>
              </a:rPr>
              <a:t>Signaal-ingang (rechts) verbonden met uitgang van de flipflop</a:t>
            </a:r>
          </a:p>
          <a:p>
            <a:pPr lvl="1">
              <a:buNone/>
            </a:pPr>
            <a:endParaRPr lang="nl-BE" sz="600" dirty="0">
              <a:latin typeface="Tahoma" pitchFamily="34" charset="0"/>
              <a:ea typeface="Tahoma" pitchFamily="34" charset="0"/>
              <a:cs typeface="Tahoma" pitchFamily="34" charset="0"/>
            </a:endParaRPr>
          </a:p>
          <a:p>
            <a:pPr>
              <a:buNone/>
            </a:pPr>
            <a:r>
              <a:rPr lang="nl-BE" sz="1500" b="1" dirty="0" err="1">
                <a:latin typeface="Tahoma" pitchFamily="34" charset="0"/>
                <a:ea typeface="Tahoma" pitchFamily="34" charset="0"/>
                <a:cs typeface="Tahoma" pitchFamily="34" charset="0"/>
              </a:rPr>
              <a:t>OF-samensteller</a:t>
            </a:r>
            <a:r>
              <a:rPr lang="nl-BE" sz="1500" b="1" dirty="0">
                <a:latin typeface="Tahoma" pitchFamily="34" charset="0"/>
                <a:ea typeface="Tahoma" pitchFamily="34" charset="0"/>
                <a:cs typeface="Tahoma" pitchFamily="34" charset="0"/>
              </a:rPr>
              <a:t>:</a:t>
            </a:r>
          </a:p>
          <a:p>
            <a:pPr lvl="1"/>
            <a:r>
              <a:rPr lang="nl-BE" sz="1500" dirty="0">
                <a:latin typeface="Tahoma" pitchFamily="34" charset="0"/>
                <a:ea typeface="Tahoma" pitchFamily="34" charset="0"/>
                <a:cs typeface="Tahoma" pitchFamily="34" charset="0"/>
              </a:rPr>
              <a:t>evenveel ingangen als er locaties op de chip zijn!</a:t>
            </a:r>
          </a:p>
          <a:p>
            <a:pPr lvl="1"/>
            <a:r>
              <a:rPr lang="nl-BE" sz="1500" dirty="0">
                <a:latin typeface="Tahoma" pitchFamily="34" charset="0"/>
                <a:ea typeface="Tahoma" pitchFamily="34" charset="0"/>
                <a:cs typeface="Tahoma" pitchFamily="34" charset="0"/>
              </a:rPr>
              <a:t>slechts één ingang bevat een nuttig signaal, de rest nul,</a:t>
            </a:r>
            <a:br>
              <a:rPr lang="nl-BE" sz="1500" dirty="0">
                <a:latin typeface="Tahoma" pitchFamily="34" charset="0"/>
                <a:ea typeface="Tahoma" pitchFamily="34" charset="0"/>
                <a:cs typeface="Tahoma" pitchFamily="34" charset="0"/>
              </a:rPr>
            </a:br>
            <a:r>
              <a:rPr lang="nl-BE" sz="1500" dirty="0">
                <a:latin typeface="Tahoma" pitchFamily="34" charset="0"/>
                <a:ea typeface="Tahoma" pitchFamily="34" charset="0"/>
                <a:cs typeface="Tahoma" pitchFamily="34" charset="0"/>
              </a:rPr>
              <a:t>dankzij de werking van de adresdecoder</a:t>
            </a:r>
          </a:p>
          <a:p>
            <a:pPr lvl="1"/>
            <a:endParaRPr lang="nl-BE" sz="13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37</a:t>
            </a:fld>
            <a:endParaRPr lang="nl-NL" dirty="0">
              <a:latin typeface="Arial"/>
            </a:endParaRPr>
          </a:p>
        </p:txBody>
      </p:sp>
      <p:grpSp>
        <p:nvGrpSpPr>
          <p:cNvPr id="8" name="Groep 7"/>
          <p:cNvGrpSpPr/>
          <p:nvPr/>
        </p:nvGrpSpPr>
        <p:grpSpPr>
          <a:xfrm>
            <a:off x="6160429" y="928292"/>
            <a:ext cx="1620180" cy="1836204"/>
            <a:chOff x="6732240" y="2060848"/>
            <a:chExt cx="2160240" cy="2448272"/>
          </a:xfrm>
        </p:grpSpPr>
        <p:pic>
          <p:nvPicPr>
            <p:cNvPr id="40962" name="Picture 2"/>
            <p:cNvPicPr>
              <a:picLocks noChangeAspect="1" noChangeArrowheads="1"/>
            </p:cNvPicPr>
            <p:nvPr/>
          </p:nvPicPr>
          <p:blipFill>
            <a:blip r:embed="rId3" cstate="print"/>
            <a:srcRect/>
            <a:stretch>
              <a:fillRect/>
            </a:stretch>
          </p:blipFill>
          <p:spPr bwMode="auto">
            <a:xfrm>
              <a:off x="6732240" y="2060848"/>
              <a:ext cx="2096725" cy="2448272"/>
            </a:xfrm>
            <a:prstGeom prst="rect">
              <a:avLst/>
            </a:prstGeom>
            <a:noFill/>
            <a:ln w="9525">
              <a:noFill/>
              <a:miter lim="800000"/>
              <a:headEnd/>
              <a:tailEnd/>
            </a:ln>
          </p:spPr>
        </p:pic>
        <p:sp>
          <p:nvSpPr>
            <p:cNvPr id="11" name="Ovaal 10"/>
            <p:cNvSpPr/>
            <p:nvPr/>
          </p:nvSpPr>
          <p:spPr>
            <a:xfrm>
              <a:off x="6732240" y="2708920"/>
              <a:ext cx="1008112" cy="1728192"/>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2" name="Ovaal 11"/>
            <p:cNvSpPr/>
            <p:nvPr/>
          </p:nvSpPr>
          <p:spPr>
            <a:xfrm>
              <a:off x="7884368" y="2708920"/>
              <a:ext cx="1008112" cy="1728192"/>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spTree>
    <p:extLst>
      <p:ext uri="{BB962C8B-B14F-4D97-AF65-F5344CB8AC3E}">
        <p14:creationId xmlns:p14="http://schemas.microsoft.com/office/powerpoint/2010/main" val="30983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493659" y="951570"/>
            <a:ext cx="6123008" cy="3745141"/>
          </a:xfrm>
        </p:spPr>
        <p:txBody>
          <a:bodyPr>
            <a:normAutofit fontScale="92500" lnSpcReduction="10000"/>
          </a:bodyPr>
          <a:lstStyle/>
          <a:p>
            <a:pPr>
              <a:buNone/>
            </a:pPr>
            <a:r>
              <a:rPr lang="nl-BE" sz="1500" b="1" dirty="0">
                <a:latin typeface="Tahoma" pitchFamily="34" charset="0"/>
                <a:ea typeface="Tahoma" pitchFamily="34" charset="0"/>
                <a:cs typeface="Tahoma" pitchFamily="34" charset="0"/>
              </a:rPr>
              <a:t>RD: Read</a:t>
            </a:r>
          </a:p>
          <a:p>
            <a:pPr>
              <a:buNone/>
            </a:pPr>
            <a:r>
              <a:rPr lang="nl-BE" sz="1500" dirty="0">
                <a:latin typeface="Tahoma" pitchFamily="34" charset="0"/>
                <a:ea typeface="Tahoma" pitchFamily="34" charset="0"/>
                <a:cs typeface="Tahoma" pitchFamily="34" charset="0"/>
              </a:rPr>
              <a:t>Zolang deze lijn hoog is, wordt het </a:t>
            </a:r>
          </a:p>
          <a:p>
            <a:pPr>
              <a:buNone/>
            </a:pPr>
            <a:r>
              <a:rPr lang="nl-BE" sz="1500" dirty="0">
                <a:latin typeface="Tahoma" pitchFamily="34" charset="0"/>
                <a:ea typeface="Tahoma" pitchFamily="34" charset="0"/>
                <a:cs typeface="Tahoma" pitchFamily="34" charset="0"/>
              </a:rPr>
              <a:t>woord van de locatie die door de</a:t>
            </a:r>
          </a:p>
          <a:p>
            <a:pPr>
              <a:buNone/>
            </a:pPr>
            <a:r>
              <a:rPr lang="nl-BE" sz="1500" dirty="0">
                <a:latin typeface="Tahoma" pitchFamily="34" charset="0"/>
                <a:ea typeface="Tahoma" pitchFamily="34" charset="0"/>
                <a:cs typeface="Tahoma" pitchFamily="34" charset="0"/>
              </a:rPr>
              <a:t>adreslijnen aangewezen wordt naar </a:t>
            </a:r>
          </a:p>
          <a:p>
            <a:pPr>
              <a:buNone/>
            </a:pPr>
            <a:r>
              <a:rPr lang="nl-BE" sz="1500" dirty="0">
                <a:latin typeface="Tahoma" pitchFamily="34" charset="0"/>
                <a:ea typeface="Tahoma" pitchFamily="34" charset="0"/>
                <a:cs typeface="Tahoma" pitchFamily="34" charset="0"/>
              </a:rPr>
              <a:t>de datalijnen doorgegeven.</a:t>
            </a:r>
          </a:p>
          <a:p>
            <a:pPr>
              <a:buNone/>
            </a:pPr>
            <a:endParaRPr lang="nl-BE" sz="6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WR: </a:t>
            </a:r>
            <a:r>
              <a:rPr lang="nl-BE" sz="1500" b="1" dirty="0" err="1">
                <a:latin typeface="Tahoma" pitchFamily="34" charset="0"/>
                <a:ea typeface="Tahoma" pitchFamily="34" charset="0"/>
                <a:cs typeface="Tahoma" pitchFamily="34" charset="0"/>
              </a:rPr>
              <a:t>Write</a:t>
            </a:r>
            <a:endParaRPr lang="nl-BE" sz="1500" b="1"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Externe klokpuls die aangeeft dat het woord dat op de datalijnen staat </a:t>
            </a:r>
          </a:p>
          <a:p>
            <a:pPr>
              <a:buNone/>
            </a:pPr>
            <a:r>
              <a:rPr lang="nl-BE" sz="1500" dirty="0">
                <a:latin typeface="Tahoma" pitchFamily="34" charset="0"/>
                <a:ea typeface="Tahoma" pitchFamily="34" charset="0"/>
                <a:cs typeface="Tahoma" pitchFamily="34" charset="0"/>
              </a:rPr>
              <a:t>naar de locatie, die door de adreslijnen aangewezen wordt, moet </a:t>
            </a:r>
          </a:p>
          <a:p>
            <a:pPr>
              <a:buNone/>
            </a:pPr>
            <a:r>
              <a:rPr lang="nl-BE" sz="1500" dirty="0">
                <a:latin typeface="Tahoma" pitchFamily="34" charset="0"/>
                <a:ea typeface="Tahoma" pitchFamily="34" charset="0"/>
                <a:cs typeface="Tahoma" pitchFamily="34" charset="0"/>
              </a:rPr>
              <a:t>geschreven worden.</a:t>
            </a:r>
          </a:p>
          <a:p>
            <a:pPr>
              <a:buNone/>
            </a:pPr>
            <a:endParaRPr lang="nl-BE" sz="6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CS: Chip Select</a:t>
            </a:r>
          </a:p>
          <a:p>
            <a:pPr>
              <a:buNone/>
            </a:pPr>
            <a:r>
              <a:rPr lang="nl-BE" sz="1500" dirty="0">
                <a:latin typeface="Tahoma" pitchFamily="34" charset="0"/>
                <a:ea typeface="Tahoma" pitchFamily="34" charset="0"/>
                <a:cs typeface="Tahoma" pitchFamily="34" charset="0"/>
              </a:rPr>
              <a:t>Maakt het mogelijk om meerdere geheugenchips parallel op dezelfde</a:t>
            </a:r>
          </a:p>
          <a:p>
            <a:pPr>
              <a:buNone/>
            </a:pPr>
            <a:r>
              <a:rPr lang="nl-BE" sz="1500" dirty="0">
                <a:latin typeface="Tahoma" pitchFamily="34" charset="0"/>
                <a:ea typeface="Tahoma" pitchFamily="34" charset="0"/>
                <a:cs typeface="Tahoma" pitchFamily="34" charset="0"/>
              </a:rPr>
              <a:t>adres- en datalijnen te zetten (zie later). Er mag steeds slechts 1 chip</a:t>
            </a:r>
          </a:p>
          <a:p>
            <a:pPr>
              <a:buNone/>
            </a:pPr>
            <a:r>
              <a:rPr lang="nl-BE" sz="1500" dirty="0">
                <a:latin typeface="Tahoma" pitchFamily="34" charset="0"/>
                <a:ea typeface="Tahoma" pitchFamily="34" charset="0"/>
                <a:cs typeface="Tahoma" pitchFamily="34" charset="0"/>
              </a:rPr>
              <a:t>geselecteerd zijn, bij de rest moet CS=0.</a:t>
            </a:r>
          </a:p>
          <a:p>
            <a:pPr>
              <a:buNone/>
            </a:pPr>
            <a:r>
              <a:rPr lang="nl-BE" sz="1500" dirty="0">
                <a:latin typeface="Tahoma" pitchFamily="34" charset="0"/>
                <a:ea typeface="Tahoma" pitchFamily="34" charset="0"/>
                <a:cs typeface="Tahoma" pitchFamily="34" charset="0"/>
              </a:rPr>
              <a:t>CS bepaalt of WR en RD door de EN-doorlaatfilters mogen.</a:t>
            </a:r>
            <a:endParaRPr lang="nl-BE" sz="1350" dirty="0">
              <a:latin typeface="Tahoma" pitchFamily="34" charset="0"/>
              <a:ea typeface="Tahoma" pitchFamily="34" charset="0"/>
              <a:cs typeface="Tahoma" pitchFamily="34" charset="0"/>
            </a:endParaRPr>
          </a:p>
        </p:txBody>
      </p:sp>
      <p:pic>
        <p:nvPicPr>
          <p:cNvPr id="41986" name="Picture 2"/>
          <p:cNvPicPr>
            <a:picLocks noChangeAspect="1" noChangeArrowheads="1"/>
          </p:cNvPicPr>
          <p:nvPr/>
        </p:nvPicPr>
        <p:blipFill>
          <a:blip r:embed="rId3" cstate="print"/>
          <a:srcRect/>
          <a:stretch>
            <a:fillRect/>
          </a:stretch>
        </p:blipFill>
        <p:spPr bwMode="auto">
          <a:xfrm>
            <a:off x="4896037" y="843746"/>
            <a:ext cx="2815760" cy="1458162"/>
          </a:xfrm>
          <a:prstGeom prst="rect">
            <a:avLst/>
          </a:prstGeom>
          <a:noFill/>
          <a:ln w="9525">
            <a:noFill/>
            <a:miter lim="800000"/>
            <a:headEnd/>
            <a:tailEnd/>
          </a:ln>
        </p:spPr>
      </p:pic>
      <p:sp>
        <p:nvSpPr>
          <p:cNvPr id="2" name="Titel 1"/>
          <p:cNvSpPr>
            <a:spLocks noGrp="1"/>
          </p:cNvSpPr>
          <p:nvPr>
            <p:ph type="title"/>
          </p:nvPr>
        </p:nvSpPr>
        <p:spPr>
          <a:xfrm>
            <a:off x="1547664" y="465516"/>
            <a:ext cx="6177749" cy="642942"/>
          </a:xfrm>
        </p:spPr>
        <p:txBody>
          <a:bodyPr/>
          <a:lstStyle/>
          <a:p>
            <a:r>
              <a:rPr lang="nl-BE" sz="2700" dirty="0">
                <a:latin typeface="Tahoma" pitchFamily="34" charset="0"/>
                <a:ea typeface="Tahoma" pitchFamily="34" charset="0"/>
                <a:cs typeface="Tahoma" pitchFamily="34" charset="0"/>
              </a:rPr>
              <a:t>5.4.4.4. De stuurlijnen</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38</a:t>
            </a:fld>
            <a:endParaRPr lang="nl-NL" dirty="0">
              <a:latin typeface="Arial"/>
            </a:endParaRPr>
          </a:p>
        </p:txBody>
      </p:sp>
      <p:sp>
        <p:nvSpPr>
          <p:cNvPr id="11" name="Ovaal 10"/>
          <p:cNvSpPr/>
          <p:nvPr/>
        </p:nvSpPr>
        <p:spPr>
          <a:xfrm>
            <a:off x="5544108" y="1221788"/>
            <a:ext cx="594066" cy="864096"/>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Tree>
    <p:extLst>
      <p:ext uri="{BB962C8B-B14F-4D97-AF65-F5344CB8AC3E}">
        <p14:creationId xmlns:p14="http://schemas.microsoft.com/office/powerpoint/2010/main" val="368939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6599" y="573528"/>
            <a:ext cx="6177749" cy="642942"/>
          </a:xfrm>
        </p:spPr>
        <p:txBody>
          <a:bodyPr/>
          <a:lstStyle/>
          <a:p>
            <a:r>
              <a:rPr lang="nl-BE" sz="2700" dirty="0">
                <a:latin typeface="Tahoma" pitchFamily="34" charset="0"/>
                <a:ea typeface="Tahoma" pitchFamily="34" charset="0"/>
                <a:cs typeface="Tahoma" pitchFamily="34" charset="0"/>
              </a:rPr>
              <a:t>5.4.4.5. De datalijnen</a:t>
            </a:r>
          </a:p>
        </p:txBody>
      </p:sp>
      <p:sp>
        <p:nvSpPr>
          <p:cNvPr id="3" name="Tijdelijke aanduiding voor inhoud 2"/>
          <p:cNvSpPr>
            <a:spLocks noGrp="1"/>
          </p:cNvSpPr>
          <p:nvPr>
            <p:ph idx="1"/>
          </p:nvPr>
        </p:nvSpPr>
        <p:spPr>
          <a:xfrm>
            <a:off x="1527334" y="1383618"/>
            <a:ext cx="6285026" cy="3206382"/>
          </a:xfrm>
        </p:spPr>
        <p:txBody>
          <a:bodyPr/>
          <a:lstStyle/>
          <a:p>
            <a:pPr>
              <a:buNone/>
            </a:pPr>
            <a:r>
              <a:rPr lang="nl-BE" sz="1800" dirty="0">
                <a:latin typeface="Tahoma" pitchFamily="34" charset="0"/>
                <a:ea typeface="Tahoma" pitchFamily="34" charset="0"/>
                <a:cs typeface="Tahoma" pitchFamily="34" charset="0"/>
              </a:rPr>
              <a:t>De </a:t>
            </a:r>
            <a:r>
              <a:rPr lang="nl-BE" sz="1800" b="1" dirty="0">
                <a:solidFill>
                  <a:srgbClr val="0070C0"/>
                </a:solidFill>
                <a:latin typeface="Tahoma" pitchFamily="34" charset="0"/>
                <a:ea typeface="Tahoma" pitchFamily="34" charset="0"/>
                <a:cs typeface="Tahoma" pitchFamily="34" charset="0"/>
              </a:rPr>
              <a:t>datalijnen</a:t>
            </a:r>
            <a:r>
              <a:rPr lang="nl-BE" sz="1800" dirty="0">
                <a:latin typeface="Tahoma" pitchFamily="34" charset="0"/>
                <a:ea typeface="Tahoma" pitchFamily="34" charset="0"/>
                <a:cs typeface="Tahoma" pitchFamily="34" charset="0"/>
              </a:rPr>
              <a:t> zijn </a:t>
            </a:r>
            <a:r>
              <a:rPr lang="nl-BE" sz="1800" b="1" dirty="0" err="1">
                <a:solidFill>
                  <a:srgbClr val="FF0000"/>
                </a:solidFill>
                <a:latin typeface="Tahoma" pitchFamily="34" charset="0"/>
                <a:ea typeface="Tahoma" pitchFamily="34" charset="0"/>
                <a:cs typeface="Tahoma" pitchFamily="34" charset="0"/>
              </a:rPr>
              <a:t>bidirectionele</a:t>
            </a:r>
            <a:r>
              <a:rPr lang="nl-BE" sz="1800" dirty="0">
                <a:latin typeface="Tahoma" pitchFamily="34" charset="0"/>
                <a:ea typeface="Tahoma" pitchFamily="34" charset="0"/>
                <a:cs typeface="Tahoma" pitchFamily="34" charset="0"/>
              </a:rPr>
              <a:t> verbindingen die de </a:t>
            </a:r>
          </a:p>
          <a:p>
            <a:pPr>
              <a:buNone/>
            </a:pPr>
            <a:r>
              <a:rPr lang="nl-BE" sz="1800" dirty="0">
                <a:latin typeface="Tahoma" pitchFamily="34" charset="0"/>
                <a:ea typeface="Tahoma" pitchFamily="34" charset="0"/>
                <a:cs typeface="Tahoma" pitchFamily="34" charset="0"/>
              </a:rPr>
              <a:t>woorden transporteren :</a:t>
            </a:r>
          </a:p>
          <a:p>
            <a:pPr>
              <a:buNone/>
            </a:pPr>
            <a:endParaRPr lang="nl-BE" sz="600" dirty="0">
              <a:latin typeface="Tahoma" pitchFamily="34" charset="0"/>
              <a:ea typeface="Tahoma" pitchFamily="34" charset="0"/>
              <a:cs typeface="Tahoma" pitchFamily="34" charset="0"/>
            </a:endParaRPr>
          </a:p>
          <a:p>
            <a:pPr>
              <a:buFont typeface="Wingdings"/>
              <a:buChar char="à"/>
            </a:pPr>
            <a:r>
              <a:rPr lang="nl-BE" sz="1800" dirty="0">
                <a:latin typeface="Tahoma" pitchFamily="34" charset="0"/>
                <a:ea typeface="Tahoma" pitchFamily="34" charset="0"/>
                <a:cs typeface="Tahoma" pitchFamily="34" charset="0"/>
                <a:sym typeface="Wingdings" pitchFamily="2" charset="2"/>
              </a:rPr>
              <a:t>v</a:t>
            </a:r>
            <a:r>
              <a:rPr lang="nl-BE" sz="1800" dirty="0">
                <a:latin typeface="Tahoma" pitchFamily="34" charset="0"/>
                <a:ea typeface="Tahoma" pitchFamily="34" charset="0"/>
                <a:cs typeface="Tahoma" pitchFamily="34" charset="0"/>
              </a:rPr>
              <a:t>an het RAM-geheugen naar de </a:t>
            </a:r>
            <a:r>
              <a:rPr lang="nl-BE" sz="1800" dirty="0">
                <a:latin typeface="Tahoma" pitchFamily="34" charset="0"/>
                <a:ea typeface="Tahoma" pitchFamily="34" charset="0"/>
                <a:cs typeface="Tahoma" pitchFamily="34" charset="0"/>
                <a:sym typeface="Wingdings" pitchFamily="2" charset="2"/>
              </a:rPr>
              <a:t>CPU bij het lezen en </a:t>
            </a:r>
          </a:p>
          <a:p>
            <a:pPr>
              <a:buFont typeface="Wingdings"/>
              <a:buChar char="à"/>
            </a:pPr>
            <a:r>
              <a:rPr lang="nl-BE" sz="1800" dirty="0">
                <a:latin typeface="Tahoma" pitchFamily="34" charset="0"/>
                <a:ea typeface="Tahoma" pitchFamily="34" charset="0"/>
                <a:cs typeface="Tahoma" pitchFamily="34" charset="0"/>
                <a:sym typeface="Wingdings" pitchFamily="2" charset="2"/>
              </a:rPr>
              <a:t>van de CPU naar de RAM-chip bij het schrijven</a:t>
            </a:r>
          </a:p>
          <a:p>
            <a:pPr>
              <a:buNone/>
            </a:pPr>
            <a:endParaRPr lang="nl-BE" sz="1800" dirty="0">
              <a:latin typeface="Tahoma" pitchFamily="34" charset="0"/>
              <a:ea typeface="Tahoma" pitchFamily="34" charset="0"/>
              <a:cs typeface="Tahoma" pitchFamily="34" charset="0"/>
              <a:sym typeface="Wingdings" pitchFamily="2" charset="2"/>
            </a:endParaRPr>
          </a:p>
          <a:p>
            <a:pPr>
              <a:buNone/>
            </a:pPr>
            <a:endParaRPr lang="nl-BE" sz="1800" dirty="0">
              <a:latin typeface="Tahoma" pitchFamily="34" charset="0"/>
              <a:ea typeface="Tahoma" pitchFamily="34" charset="0"/>
              <a:cs typeface="Tahoma" pitchFamily="34" charset="0"/>
              <a:sym typeface="Wingdings" pitchFamily="2" charset="2"/>
            </a:endParaRPr>
          </a:p>
          <a:p>
            <a:pPr>
              <a:buNone/>
            </a:pPr>
            <a:r>
              <a:rPr lang="nl-BE" sz="1800" dirty="0">
                <a:latin typeface="Tahoma" pitchFamily="34" charset="0"/>
                <a:ea typeface="Tahoma" pitchFamily="34" charset="0"/>
                <a:cs typeface="Tahoma" pitchFamily="34" charset="0"/>
                <a:sym typeface="Wingdings" pitchFamily="2" charset="2"/>
              </a:rPr>
              <a:t>Om </a:t>
            </a:r>
            <a:r>
              <a:rPr lang="nl-BE" sz="1800" dirty="0" err="1">
                <a:latin typeface="Tahoma" pitchFamily="34" charset="0"/>
                <a:ea typeface="Tahoma" pitchFamily="34" charset="0"/>
                <a:cs typeface="Tahoma" pitchFamily="34" charset="0"/>
                <a:sym typeface="Wingdings" pitchFamily="2" charset="2"/>
              </a:rPr>
              <a:t>bidirectionele</a:t>
            </a:r>
            <a:r>
              <a:rPr lang="nl-BE" sz="1800" dirty="0">
                <a:latin typeface="Tahoma" pitchFamily="34" charset="0"/>
                <a:ea typeface="Tahoma" pitchFamily="34" charset="0"/>
                <a:cs typeface="Tahoma" pitchFamily="34" charset="0"/>
                <a:sym typeface="Wingdings" pitchFamily="2" charset="2"/>
              </a:rPr>
              <a:t> verbindingen mogelijk te </a:t>
            </a:r>
          </a:p>
          <a:p>
            <a:pPr>
              <a:buNone/>
            </a:pPr>
            <a:r>
              <a:rPr lang="nl-BE" sz="1800" dirty="0">
                <a:latin typeface="Tahoma" pitchFamily="34" charset="0"/>
                <a:ea typeface="Tahoma" pitchFamily="34" charset="0"/>
                <a:cs typeface="Tahoma" pitchFamily="34" charset="0"/>
                <a:sym typeface="Wingdings" pitchFamily="2" charset="2"/>
              </a:rPr>
              <a:t>maken, zijn </a:t>
            </a:r>
            <a:r>
              <a:rPr lang="nl-BE" sz="1800" b="1" dirty="0">
                <a:solidFill>
                  <a:srgbClr val="008000"/>
                </a:solidFill>
                <a:latin typeface="Tahoma" pitchFamily="34" charset="0"/>
                <a:ea typeface="Tahoma" pitchFamily="34" charset="0"/>
                <a:cs typeface="Tahoma" pitchFamily="34" charset="0"/>
                <a:sym typeface="Wingdings" pitchFamily="2" charset="2"/>
              </a:rPr>
              <a:t>tri-state buffers </a:t>
            </a:r>
            <a:r>
              <a:rPr lang="nl-BE" sz="1800" dirty="0">
                <a:latin typeface="Tahoma" pitchFamily="34" charset="0"/>
                <a:ea typeface="Tahoma" pitchFamily="34" charset="0"/>
                <a:cs typeface="Tahoma" pitchFamily="34" charset="0"/>
                <a:sym typeface="Wingdings" pitchFamily="2" charset="2"/>
              </a:rPr>
              <a:t>nodig.</a:t>
            </a:r>
            <a:endParaRPr lang="nl-BE" sz="1800" dirty="0">
              <a:latin typeface="Tahoma" pitchFamily="34" charset="0"/>
              <a:ea typeface="Tahoma" pitchFamily="34" charset="0"/>
              <a:cs typeface="Tahoma" pitchFamily="34" charset="0"/>
            </a:endParaRPr>
          </a:p>
          <a:p>
            <a:pPr lvl="1"/>
            <a:endParaRPr lang="nl-BE" sz="13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39</a:t>
            </a:fld>
            <a:endParaRPr lang="nl-NL" dirty="0">
              <a:latin typeface="Arial"/>
            </a:endParaRPr>
          </a:p>
        </p:txBody>
      </p:sp>
      <p:grpSp>
        <p:nvGrpSpPr>
          <p:cNvPr id="9" name="Groep 8"/>
          <p:cNvGrpSpPr/>
          <p:nvPr/>
        </p:nvGrpSpPr>
        <p:grpSpPr>
          <a:xfrm>
            <a:off x="6138174" y="2895786"/>
            <a:ext cx="1592797" cy="1998222"/>
            <a:chOff x="6660232" y="3861048"/>
            <a:chExt cx="2123729" cy="2664296"/>
          </a:xfrm>
        </p:grpSpPr>
        <p:pic>
          <p:nvPicPr>
            <p:cNvPr id="43010" name="Picture 2"/>
            <p:cNvPicPr>
              <a:picLocks noChangeAspect="1" noChangeArrowheads="1"/>
            </p:cNvPicPr>
            <p:nvPr/>
          </p:nvPicPr>
          <p:blipFill>
            <a:blip r:embed="rId3" cstate="print"/>
            <a:srcRect/>
            <a:stretch>
              <a:fillRect/>
            </a:stretch>
          </p:blipFill>
          <p:spPr bwMode="auto">
            <a:xfrm>
              <a:off x="6660232" y="3861048"/>
              <a:ext cx="2123729" cy="2508342"/>
            </a:xfrm>
            <a:prstGeom prst="rect">
              <a:avLst/>
            </a:prstGeom>
            <a:noFill/>
            <a:ln w="9525">
              <a:noFill/>
              <a:miter lim="800000"/>
              <a:headEnd/>
              <a:tailEnd/>
            </a:ln>
          </p:spPr>
        </p:pic>
        <p:sp>
          <p:nvSpPr>
            <p:cNvPr id="8" name="Ovaal 7"/>
            <p:cNvSpPr/>
            <p:nvPr/>
          </p:nvSpPr>
          <p:spPr>
            <a:xfrm>
              <a:off x="7668344" y="5157192"/>
              <a:ext cx="1080120" cy="1368152"/>
            </a:xfrm>
            <a:prstGeom prst="ellipse">
              <a:avLst/>
            </a:prstGeom>
            <a:no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sp>
        <p:nvSpPr>
          <p:cNvPr id="11" name="Ovaal 10"/>
          <p:cNvSpPr/>
          <p:nvPr/>
        </p:nvSpPr>
        <p:spPr>
          <a:xfrm>
            <a:off x="6570222" y="2841780"/>
            <a:ext cx="918102" cy="594066"/>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Tree>
    <p:extLst>
      <p:ext uri="{BB962C8B-B14F-4D97-AF65-F5344CB8AC3E}">
        <p14:creationId xmlns:p14="http://schemas.microsoft.com/office/powerpoint/2010/main" val="289228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268800D-03A5-C14C-9447-8ABE8F232971}"/>
              </a:ext>
            </a:extLst>
          </p:cNvPr>
          <p:cNvSpPr>
            <a:spLocks noGrp="1"/>
          </p:cNvSpPr>
          <p:nvPr>
            <p:ph idx="1"/>
          </p:nvPr>
        </p:nvSpPr>
        <p:spPr/>
        <p:txBody>
          <a:bodyPr>
            <a:normAutofit fontScale="55000" lnSpcReduction="20000"/>
          </a:bodyPr>
          <a:lstStyle/>
          <a:p>
            <a:pPr fontAlgn="base"/>
            <a:r>
              <a:rPr lang="en-US" b="0" dirty="0" err="1"/>
              <a:t>Begrijpen</a:t>
            </a:r>
            <a:r>
              <a:rPr lang="en-US" b="0" dirty="0"/>
              <a:t> hoe de Arithmetic and Logic Unit (ALU) is </a:t>
            </a:r>
            <a:r>
              <a:rPr lang="en-US" b="0" dirty="0" err="1"/>
              <a:t>opgebouwd</a:t>
            </a:r>
            <a:r>
              <a:rPr lang="en-US" b="0" dirty="0"/>
              <a:t> </a:t>
            </a:r>
            <a:r>
              <a:rPr lang="en-US" b="0" dirty="0" err="1"/>
              <a:t>en</a:t>
            </a:r>
            <a:r>
              <a:rPr lang="en-US" b="0" dirty="0"/>
              <a:t> </a:t>
            </a:r>
            <a:r>
              <a:rPr lang="en-US" b="0" dirty="0" err="1"/>
              <a:t>werkt</a:t>
            </a:r>
            <a:r>
              <a:rPr lang="en-US" b="0" dirty="0"/>
              <a:t>.</a:t>
            </a:r>
          </a:p>
          <a:p>
            <a:pPr fontAlgn="base"/>
            <a:endParaRPr lang="en-US" b="0" dirty="0"/>
          </a:p>
          <a:p>
            <a:pPr fontAlgn="base"/>
            <a:r>
              <a:rPr lang="en-US" b="0" dirty="0" err="1"/>
              <a:t>Begrijpen</a:t>
            </a:r>
            <a:r>
              <a:rPr lang="en-US" b="0" dirty="0"/>
              <a:t> wat de </a:t>
            </a:r>
            <a:r>
              <a:rPr lang="en-US" b="0" dirty="0" err="1"/>
              <a:t>bouwstenen</a:t>
            </a:r>
            <a:r>
              <a:rPr lang="en-US" b="0" dirty="0"/>
              <a:t> van </a:t>
            </a:r>
            <a:r>
              <a:rPr lang="en-US" b="0" dirty="0" err="1"/>
              <a:t>een</a:t>
            </a:r>
            <a:r>
              <a:rPr lang="en-US" b="0" dirty="0"/>
              <a:t> </a:t>
            </a:r>
            <a:r>
              <a:rPr lang="en-US" b="0" dirty="0" err="1"/>
              <a:t>geheugen</a:t>
            </a:r>
            <a:r>
              <a:rPr lang="en-US" b="0" dirty="0"/>
              <a:t> </a:t>
            </a:r>
            <a:r>
              <a:rPr lang="en-US" b="0" dirty="0" err="1"/>
              <a:t>zijn</a:t>
            </a:r>
            <a:r>
              <a:rPr lang="en-US" b="0" dirty="0"/>
              <a:t>.</a:t>
            </a:r>
          </a:p>
          <a:p>
            <a:pPr fontAlgn="base"/>
            <a:endParaRPr lang="en-US" b="0" dirty="0"/>
          </a:p>
          <a:p>
            <a:pPr fontAlgn="base"/>
            <a:r>
              <a:rPr lang="en-US" b="0" dirty="0" err="1"/>
              <a:t>Begrijpen</a:t>
            </a:r>
            <a:r>
              <a:rPr lang="en-US" b="0" dirty="0"/>
              <a:t> hoe de Random Access Memory (RAM) is </a:t>
            </a:r>
            <a:r>
              <a:rPr lang="en-US" b="0" dirty="0" err="1"/>
              <a:t>opgebouwd</a:t>
            </a:r>
            <a:r>
              <a:rPr lang="en-US" b="0" dirty="0"/>
              <a:t> </a:t>
            </a:r>
            <a:r>
              <a:rPr lang="en-US" b="0" dirty="0" err="1"/>
              <a:t>en</a:t>
            </a:r>
            <a:r>
              <a:rPr lang="en-US" b="0" dirty="0"/>
              <a:t> </a:t>
            </a:r>
            <a:r>
              <a:rPr lang="en-US" b="0" dirty="0" err="1"/>
              <a:t>werkt</a:t>
            </a:r>
            <a:r>
              <a:rPr lang="en-US" b="0" dirty="0"/>
              <a:t>.</a:t>
            </a:r>
          </a:p>
          <a:p>
            <a:pPr fontAlgn="base"/>
            <a:endParaRPr lang="en-US" b="0" dirty="0"/>
          </a:p>
          <a:p>
            <a:pPr fontAlgn="base"/>
            <a:r>
              <a:rPr lang="en-US" b="0" dirty="0" err="1"/>
              <a:t>Begrijpen</a:t>
            </a:r>
            <a:r>
              <a:rPr lang="en-US" b="0" dirty="0"/>
              <a:t> hoe </a:t>
            </a:r>
            <a:r>
              <a:rPr lang="en-US" b="0" dirty="0" err="1"/>
              <a:t>een</a:t>
            </a:r>
            <a:r>
              <a:rPr lang="en-US" b="0" dirty="0"/>
              <a:t> stack </a:t>
            </a:r>
            <a:r>
              <a:rPr lang="en-US" b="0" dirty="0" err="1"/>
              <a:t>en</a:t>
            </a:r>
            <a:r>
              <a:rPr lang="en-US" b="0" dirty="0"/>
              <a:t> het </a:t>
            </a:r>
            <a:r>
              <a:rPr lang="en-US" b="0" dirty="0" err="1"/>
              <a:t>cachegeheugen</a:t>
            </a:r>
            <a:r>
              <a:rPr lang="en-US" b="0" dirty="0"/>
              <a:t> is </a:t>
            </a:r>
            <a:r>
              <a:rPr lang="en-US" b="0" dirty="0" err="1"/>
              <a:t>opgebouwd</a:t>
            </a:r>
            <a:r>
              <a:rPr lang="en-US" b="0" dirty="0"/>
              <a:t>.</a:t>
            </a:r>
          </a:p>
          <a:p>
            <a:pPr fontAlgn="base"/>
            <a:endParaRPr lang="en-US" b="0" dirty="0"/>
          </a:p>
          <a:p>
            <a:pPr fontAlgn="base"/>
            <a:r>
              <a:rPr lang="en-US" b="0" dirty="0"/>
              <a:t>De </a:t>
            </a:r>
            <a:r>
              <a:rPr lang="en-US" b="0" dirty="0" err="1"/>
              <a:t>werking</a:t>
            </a:r>
            <a:r>
              <a:rPr lang="en-US" b="0" dirty="0"/>
              <a:t> van </a:t>
            </a:r>
            <a:r>
              <a:rPr lang="en-US" b="0" dirty="0" err="1"/>
              <a:t>een</a:t>
            </a:r>
            <a:r>
              <a:rPr lang="en-US" b="0" dirty="0"/>
              <a:t> stack </a:t>
            </a:r>
            <a:r>
              <a:rPr lang="en-US" b="0" dirty="0" err="1"/>
              <a:t>en</a:t>
            </a:r>
            <a:r>
              <a:rPr lang="en-US" b="0" dirty="0"/>
              <a:t> </a:t>
            </a:r>
            <a:r>
              <a:rPr lang="en-US" b="0" dirty="0" err="1"/>
              <a:t>een</a:t>
            </a:r>
            <a:r>
              <a:rPr lang="en-US" b="0" dirty="0"/>
              <a:t> direct mapped cache </a:t>
            </a:r>
            <a:r>
              <a:rPr lang="en-US" b="0" dirty="0" err="1"/>
              <a:t>kunnen</a:t>
            </a:r>
            <a:r>
              <a:rPr lang="en-US" b="0" dirty="0"/>
              <a:t> </a:t>
            </a:r>
            <a:r>
              <a:rPr lang="en-US" b="0" dirty="0" err="1"/>
              <a:t>toelichten</a:t>
            </a:r>
            <a:r>
              <a:rPr lang="en-US" b="0" dirty="0"/>
              <a:t> </a:t>
            </a:r>
            <a:r>
              <a:rPr lang="en-US" b="0" dirty="0" err="1"/>
              <a:t>en</a:t>
            </a:r>
            <a:r>
              <a:rPr lang="en-US" b="0" dirty="0"/>
              <a:t> </a:t>
            </a:r>
            <a:r>
              <a:rPr lang="en-US" b="0" dirty="0" err="1"/>
              <a:t>toepassen</a:t>
            </a:r>
            <a:r>
              <a:rPr lang="en-US" b="0" dirty="0"/>
              <a:t>.</a:t>
            </a:r>
          </a:p>
        </p:txBody>
      </p:sp>
      <p:sp>
        <p:nvSpPr>
          <p:cNvPr id="3" name="Titel 2">
            <a:extLst>
              <a:ext uri="{FF2B5EF4-FFF2-40B4-BE49-F238E27FC236}">
                <a16:creationId xmlns:a16="http://schemas.microsoft.com/office/drawing/2014/main" id="{DED0D5E6-035C-8043-A413-7929DFED837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3E11CB1E-760F-3E41-A5E5-84560C7B29BB}"/>
              </a:ext>
            </a:extLst>
          </p:cNvPr>
          <p:cNvSpPr>
            <a:spLocks noGrp="1"/>
          </p:cNvSpPr>
          <p:nvPr>
            <p:ph type="body" sz="quarter" idx="12"/>
          </p:nvPr>
        </p:nvSpPr>
        <p:spPr/>
        <p:txBody>
          <a:bodyPr/>
          <a:lstStyle/>
          <a:p>
            <a:r>
              <a:rPr lang="nl-BE" dirty="0"/>
              <a:t>Interne computeronderdelen.</a:t>
            </a:r>
          </a:p>
        </p:txBody>
      </p:sp>
      <p:sp>
        <p:nvSpPr>
          <p:cNvPr id="5" name="Tijdelijke aanduiding voor datum 4">
            <a:extLst>
              <a:ext uri="{FF2B5EF4-FFF2-40B4-BE49-F238E27FC236}">
                <a16:creationId xmlns:a16="http://schemas.microsoft.com/office/drawing/2014/main" id="{40B5870A-2FB6-4249-B68B-2514F97B4B4C}"/>
              </a:ext>
            </a:extLst>
          </p:cNvPr>
          <p:cNvSpPr>
            <a:spLocks noGrp="1"/>
          </p:cNvSpPr>
          <p:nvPr>
            <p:ph type="dt" sz="half" idx="13"/>
          </p:nvPr>
        </p:nvSpPr>
        <p:spPr/>
        <p:txBody>
          <a:bodyPr/>
          <a:lstStyle/>
          <a:p>
            <a:fld id="{5A3AB042-0140-F74C-84CF-EF941B74A793}" type="datetime1">
              <a:rPr lang="nl-BE" smtClean="0"/>
              <a:t>19/09/2023</a:t>
            </a:fld>
            <a:endParaRPr lang="nl-BE" dirty="0"/>
          </a:p>
        </p:txBody>
      </p:sp>
      <p:sp>
        <p:nvSpPr>
          <p:cNvPr id="6" name="Tijdelijke aanduiding voor voettekst 5">
            <a:extLst>
              <a:ext uri="{FF2B5EF4-FFF2-40B4-BE49-F238E27FC236}">
                <a16:creationId xmlns:a16="http://schemas.microsoft.com/office/drawing/2014/main" id="{E0C9616F-D066-2E43-8EDF-85385F68560A}"/>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5DF78AEF-16EB-F040-AD91-F0EF9D53BF60}"/>
              </a:ext>
            </a:extLst>
          </p:cNvPr>
          <p:cNvSpPr>
            <a:spLocks noGrp="1"/>
          </p:cNvSpPr>
          <p:nvPr>
            <p:ph type="sldNum" sz="quarter" idx="15"/>
          </p:nvPr>
        </p:nvSpPr>
        <p:spPr/>
        <p:txBody>
          <a:bodyPr/>
          <a:lstStyle/>
          <a:p>
            <a:fld id="{B0EEF914-8D73-5B41-B290-03D35A232D30}" type="slidenum">
              <a:rPr lang="nl-BE" smtClean="0"/>
              <a:t>4</a:t>
            </a:fld>
            <a:endParaRPr lang="nl-BE"/>
          </a:p>
        </p:txBody>
      </p:sp>
    </p:spTree>
    <p:extLst>
      <p:ext uri="{BB962C8B-B14F-4D97-AF65-F5344CB8AC3E}">
        <p14:creationId xmlns:p14="http://schemas.microsoft.com/office/powerpoint/2010/main" val="3884114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26599" y="573528"/>
            <a:ext cx="6231755" cy="642942"/>
          </a:xfrm>
        </p:spPr>
        <p:txBody>
          <a:bodyPr/>
          <a:lstStyle/>
          <a:p>
            <a:r>
              <a:rPr lang="nl-BE" sz="2700" dirty="0">
                <a:latin typeface="Tahoma" pitchFamily="34" charset="0"/>
                <a:ea typeface="Tahoma" pitchFamily="34" charset="0"/>
                <a:cs typeface="Tahoma" pitchFamily="34" charset="0"/>
              </a:rPr>
              <a:t>5.4.4.6. De leescyclus</a:t>
            </a:r>
          </a:p>
        </p:txBody>
      </p:sp>
      <p:sp>
        <p:nvSpPr>
          <p:cNvPr id="3" name="Tijdelijke aanduiding voor inhoud 2"/>
          <p:cNvSpPr>
            <a:spLocks noGrp="1"/>
          </p:cNvSpPr>
          <p:nvPr>
            <p:ph idx="1"/>
          </p:nvPr>
        </p:nvSpPr>
        <p:spPr>
          <a:xfrm>
            <a:off x="1527333" y="1221600"/>
            <a:ext cx="6069003" cy="3368400"/>
          </a:xfrm>
        </p:spPr>
        <p:txBody>
          <a:bodyPr>
            <a:normAutofit lnSpcReduction="10000"/>
          </a:bodyPr>
          <a:lstStyle/>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Begintoestand: CS, RD en WR lijnen zijn laag.</a:t>
            </a:r>
            <a:endParaRPr lang="nl-BE" sz="1800" dirty="0">
              <a:latin typeface="Tahoma" pitchFamily="34" charset="0"/>
              <a:ea typeface="Tahoma" pitchFamily="34" charset="0"/>
              <a:cs typeface="Tahoma" pitchFamily="34" charset="0"/>
            </a:endParaRPr>
          </a:p>
          <a:p>
            <a:pPr marL="342900" indent="-342900">
              <a:buFont typeface="+mj-lt"/>
              <a:buAutoNum type="arabicPeriod"/>
            </a:pPr>
            <a:r>
              <a:rPr lang="nl-BE" sz="1800" dirty="0">
                <a:latin typeface="Tahoma" pitchFamily="34" charset="0"/>
                <a:ea typeface="Tahoma" pitchFamily="34" charset="0"/>
                <a:cs typeface="Tahoma" pitchFamily="34" charset="0"/>
              </a:rPr>
              <a:t>De CPU plaatst de datalijnen in </a:t>
            </a:r>
            <a:r>
              <a:rPr lang="nl-BE" sz="1800" dirty="0" err="1">
                <a:latin typeface="Tahoma" pitchFamily="34" charset="0"/>
                <a:ea typeface="Tahoma" pitchFamily="34" charset="0"/>
                <a:cs typeface="Tahoma" pitchFamily="34" charset="0"/>
              </a:rPr>
              <a:t>hoog-ohmige</a:t>
            </a:r>
            <a:r>
              <a:rPr lang="nl-BE" sz="1800" dirty="0">
                <a:latin typeface="Tahoma" pitchFamily="34" charset="0"/>
                <a:ea typeface="Tahoma" pitchFamily="34" charset="0"/>
                <a:cs typeface="Tahoma" pitchFamily="34" charset="0"/>
              </a:rPr>
              <a:t> toestand.</a:t>
            </a:r>
          </a:p>
          <a:p>
            <a:pPr marL="342900" indent="-342900">
              <a:buFont typeface="+mj-lt"/>
              <a:buAutoNum type="arabicPeriod"/>
            </a:pPr>
            <a:r>
              <a:rPr lang="nl-BE" sz="1800" dirty="0">
                <a:latin typeface="Tahoma" pitchFamily="34" charset="0"/>
                <a:ea typeface="Tahoma" pitchFamily="34" charset="0"/>
                <a:cs typeface="Tahoma" pitchFamily="34" charset="0"/>
              </a:rPr>
              <a:t>Vervolgens plaatst de CPU het adres van de gewenste locatie op de adreslijnen.</a:t>
            </a:r>
          </a:p>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Via de decoder, adresselectie en leesfilters komt de inhoud van de gewenste locatie aan de ingang van de </a:t>
            </a:r>
            <a:r>
              <a:rPr lang="nl-BE" sz="1800" dirty="0" err="1">
                <a:latin typeface="Tahoma" pitchFamily="34" charset="0"/>
                <a:ea typeface="Tahoma" pitchFamily="34" charset="0"/>
                <a:cs typeface="Tahoma" pitchFamily="34" charset="0"/>
                <a:sym typeface="Wingdings" pitchFamily="2" charset="2"/>
              </a:rPr>
              <a:t>tri-state</a:t>
            </a:r>
            <a:r>
              <a:rPr lang="nl-BE" sz="1800" dirty="0">
                <a:latin typeface="Tahoma" pitchFamily="34" charset="0"/>
                <a:ea typeface="Tahoma" pitchFamily="34" charset="0"/>
                <a:cs typeface="Tahoma" pitchFamily="34" charset="0"/>
                <a:sym typeface="Wingdings" pitchFamily="2" charset="2"/>
              </a:rPr>
              <a:t> buffers.</a:t>
            </a:r>
          </a:p>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De CPU maakt RD en CS lijnen hoog.</a:t>
            </a:r>
          </a:p>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De </a:t>
            </a:r>
            <a:r>
              <a:rPr lang="nl-BE" sz="1800" dirty="0" err="1">
                <a:latin typeface="Tahoma" pitchFamily="34" charset="0"/>
                <a:ea typeface="Tahoma" pitchFamily="34" charset="0"/>
                <a:cs typeface="Tahoma" pitchFamily="34" charset="0"/>
                <a:sym typeface="Wingdings" pitchFamily="2" charset="2"/>
              </a:rPr>
              <a:t>tri-state</a:t>
            </a:r>
            <a:r>
              <a:rPr lang="nl-BE" sz="1800" dirty="0">
                <a:latin typeface="Tahoma" pitchFamily="34" charset="0"/>
                <a:ea typeface="Tahoma" pitchFamily="34" charset="0"/>
                <a:cs typeface="Tahoma" pitchFamily="34" charset="0"/>
                <a:sym typeface="Wingdings" pitchFamily="2" charset="2"/>
              </a:rPr>
              <a:t> buffers sturen de datalijnen actief aan.</a:t>
            </a:r>
          </a:p>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De CPU leest het gevraagde woord van de datalijnen.</a:t>
            </a:r>
          </a:p>
          <a:p>
            <a:pPr marL="342900" indent="-342900">
              <a:buFont typeface="+mj-lt"/>
              <a:buAutoNum type="arabicPeriod"/>
            </a:pPr>
            <a:r>
              <a:rPr lang="nl-BE" sz="1800" dirty="0">
                <a:latin typeface="Tahoma" pitchFamily="34" charset="0"/>
                <a:ea typeface="Tahoma" pitchFamily="34" charset="0"/>
                <a:cs typeface="Tahoma" pitchFamily="34" charset="0"/>
                <a:sym typeface="Wingdings" pitchFamily="2" charset="2"/>
              </a:rPr>
              <a:t>De CPU maakt CS, RD en WR lijnen terug laag ter voorbereiding van de volgende cyclus.</a:t>
            </a:r>
            <a:endParaRPr lang="nl-BE" sz="1800" dirty="0">
              <a:latin typeface="Tahoma" pitchFamily="34" charset="0"/>
              <a:ea typeface="Tahoma" pitchFamily="34" charset="0"/>
              <a:cs typeface="Tahoma" pitchFamily="34" charset="0"/>
            </a:endParaRPr>
          </a:p>
          <a:p>
            <a:pPr lvl="1"/>
            <a:endParaRPr lang="nl-BE" sz="13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40</a:t>
            </a:fld>
            <a:endParaRPr lang="nl-NL" dirty="0">
              <a:latin typeface="Arial"/>
            </a:endParaRPr>
          </a:p>
        </p:txBody>
      </p:sp>
    </p:spTree>
    <p:extLst>
      <p:ext uri="{BB962C8B-B14F-4D97-AF65-F5344CB8AC3E}">
        <p14:creationId xmlns:p14="http://schemas.microsoft.com/office/powerpoint/2010/main" val="34329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547664" y="1221600"/>
            <a:ext cx="6264696" cy="3618402"/>
          </a:xfrm>
        </p:spPr>
        <p:txBody>
          <a:bodyPr/>
          <a:lstStyle/>
          <a:p>
            <a:pPr>
              <a:buNone/>
            </a:pPr>
            <a:r>
              <a:rPr lang="nl-BE" sz="1500" b="1" dirty="0">
                <a:solidFill>
                  <a:srgbClr val="0070C0"/>
                </a:solidFill>
                <a:latin typeface="Tahoma" pitchFamily="34" charset="0"/>
                <a:ea typeface="Tahoma" pitchFamily="34" charset="0"/>
                <a:cs typeface="Tahoma" pitchFamily="34" charset="0"/>
              </a:rPr>
              <a:t>EN poort gebruikt als doorlaatfilter:</a:t>
            </a:r>
          </a:p>
          <a:p>
            <a:pPr lvl="1"/>
            <a:r>
              <a:rPr lang="nl-BE" sz="1500" dirty="0">
                <a:latin typeface="Tahoma" pitchFamily="34" charset="0"/>
                <a:ea typeface="Tahoma" pitchFamily="34" charset="0"/>
                <a:cs typeface="Tahoma" pitchFamily="34" charset="0"/>
              </a:rPr>
              <a:t>Externe klokpuls is</a:t>
            </a:r>
            <a:br>
              <a:rPr lang="nl-BE" sz="1500" dirty="0">
                <a:latin typeface="Tahoma" pitchFamily="34" charset="0"/>
                <a:ea typeface="Tahoma" pitchFamily="34" charset="0"/>
                <a:cs typeface="Tahoma" pitchFamily="34" charset="0"/>
              </a:rPr>
            </a:br>
            <a:r>
              <a:rPr lang="nl-BE" sz="1500" dirty="0">
                <a:latin typeface="Tahoma" pitchFamily="34" charset="0"/>
                <a:ea typeface="Tahoma" pitchFamily="34" charset="0"/>
                <a:cs typeface="Tahoma" pitchFamily="34" charset="0"/>
              </a:rPr>
              <a:t>de signaallijn 	(bovenste lijn)</a:t>
            </a:r>
          </a:p>
          <a:p>
            <a:pPr lvl="1"/>
            <a:r>
              <a:rPr lang="nl-BE" sz="1500" dirty="0">
                <a:latin typeface="Tahoma" pitchFamily="34" charset="0"/>
                <a:ea typeface="Tahoma" pitchFamily="34" charset="0"/>
                <a:cs typeface="Tahoma" pitchFamily="34" charset="0"/>
              </a:rPr>
              <a:t>“Woordselectielijn” is</a:t>
            </a:r>
            <a:br>
              <a:rPr lang="nl-BE" sz="1500" dirty="0">
                <a:latin typeface="Tahoma" pitchFamily="34" charset="0"/>
                <a:ea typeface="Tahoma" pitchFamily="34" charset="0"/>
                <a:cs typeface="Tahoma" pitchFamily="34" charset="0"/>
              </a:rPr>
            </a:br>
            <a:r>
              <a:rPr lang="nl-BE" sz="1500" dirty="0">
                <a:latin typeface="Tahoma" pitchFamily="34" charset="0"/>
                <a:ea typeface="Tahoma" pitchFamily="34" charset="0"/>
                <a:cs typeface="Tahoma" pitchFamily="34" charset="0"/>
              </a:rPr>
              <a:t>de stuurlijn/select ingang 	(onderste lijn)</a:t>
            </a:r>
          </a:p>
          <a:p>
            <a:pPr lvl="1">
              <a:buNone/>
            </a:pPr>
            <a:endParaRPr lang="nl-BE" sz="15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Functie:</a:t>
            </a:r>
          </a:p>
          <a:p>
            <a:pPr lvl="1"/>
            <a:r>
              <a:rPr lang="nl-BE" sz="1500" dirty="0">
                <a:latin typeface="Tahoma" pitchFamily="34" charset="0"/>
                <a:ea typeface="Tahoma" pitchFamily="34" charset="0"/>
                <a:cs typeface="Tahoma" pitchFamily="34" charset="0"/>
              </a:rPr>
              <a:t>De externe klokpuls wordt alleen naar die rij (locatie) doorgelaten waarnaar geschreven moet worden.</a:t>
            </a:r>
          </a:p>
          <a:p>
            <a:pPr lvl="1"/>
            <a:r>
              <a:rPr lang="nl-BE" sz="1500" dirty="0">
                <a:latin typeface="Tahoma" pitchFamily="34" charset="0"/>
                <a:ea typeface="Tahoma" pitchFamily="34" charset="0"/>
                <a:cs typeface="Tahoma" pitchFamily="34" charset="0"/>
              </a:rPr>
              <a:t>Om problemen te voorkomen mag slechts één schrijfpoort tegelijk actief worden en daar zorgt de decoder voor, want de </a:t>
            </a:r>
            <a:r>
              <a:rPr lang="nl-BE" sz="1500" dirty="0" err="1">
                <a:latin typeface="Tahoma" pitchFamily="34" charset="0"/>
                <a:ea typeface="Tahoma" pitchFamily="34" charset="0"/>
                <a:cs typeface="Tahoma" pitchFamily="34" charset="0"/>
              </a:rPr>
              <a:t>woordselectielijnen</a:t>
            </a:r>
            <a:r>
              <a:rPr lang="nl-BE" sz="1500" dirty="0">
                <a:latin typeface="Tahoma" pitchFamily="34" charset="0"/>
                <a:ea typeface="Tahoma" pitchFamily="34" charset="0"/>
                <a:cs typeface="Tahoma" pitchFamily="34" charset="0"/>
              </a:rPr>
              <a:t> zijn uitgangen van een decoder.</a:t>
            </a:r>
          </a:p>
          <a:p>
            <a:pPr lvl="1"/>
            <a:endParaRPr lang="nl-BE" sz="1350" dirty="0"/>
          </a:p>
        </p:txBody>
      </p:sp>
      <p:sp>
        <p:nvSpPr>
          <p:cNvPr id="2" name="Titel 1"/>
          <p:cNvSpPr>
            <a:spLocks noGrp="1"/>
          </p:cNvSpPr>
          <p:nvPr>
            <p:ph type="title"/>
          </p:nvPr>
        </p:nvSpPr>
        <p:spPr>
          <a:xfrm>
            <a:off x="1547664" y="357504"/>
            <a:ext cx="6177749" cy="857250"/>
          </a:xfrm>
        </p:spPr>
        <p:txBody>
          <a:bodyPr/>
          <a:lstStyle/>
          <a:p>
            <a:r>
              <a:rPr lang="nl-BE" sz="2700" dirty="0">
                <a:latin typeface="Tahoma" pitchFamily="34" charset="0"/>
                <a:ea typeface="Tahoma" pitchFamily="34" charset="0"/>
                <a:cs typeface="Tahoma" pitchFamily="34" charset="0"/>
              </a:rPr>
              <a:t>5.4.4.7. De schrijfpoort</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41</a:t>
            </a:fld>
            <a:endParaRPr lang="nl-NL" dirty="0">
              <a:latin typeface="Arial"/>
            </a:endParaRPr>
          </a:p>
        </p:txBody>
      </p:sp>
      <p:grpSp>
        <p:nvGrpSpPr>
          <p:cNvPr id="8" name="Groep 7"/>
          <p:cNvGrpSpPr/>
          <p:nvPr/>
        </p:nvGrpSpPr>
        <p:grpSpPr>
          <a:xfrm>
            <a:off x="5976156" y="1383618"/>
            <a:ext cx="1307922" cy="1566174"/>
            <a:chOff x="6444208" y="1844824"/>
            <a:chExt cx="1743896" cy="2088232"/>
          </a:xfrm>
        </p:grpSpPr>
        <p:pic>
          <p:nvPicPr>
            <p:cNvPr id="38914" name="Picture 2"/>
            <p:cNvPicPr>
              <a:picLocks noChangeAspect="1" noChangeArrowheads="1"/>
            </p:cNvPicPr>
            <p:nvPr/>
          </p:nvPicPr>
          <p:blipFill>
            <a:blip r:embed="rId3" cstate="print"/>
            <a:srcRect/>
            <a:stretch>
              <a:fillRect/>
            </a:stretch>
          </p:blipFill>
          <p:spPr bwMode="auto">
            <a:xfrm>
              <a:off x="6444208" y="1844824"/>
              <a:ext cx="1743896" cy="2088232"/>
            </a:xfrm>
            <a:prstGeom prst="rect">
              <a:avLst/>
            </a:prstGeom>
            <a:noFill/>
            <a:ln w="9525">
              <a:noFill/>
              <a:miter lim="800000"/>
              <a:headEnd/>
              <a:tailEnd/>
            </a:ln>
          </p:spPr>
        </p:pic>
        <p:sp>
          <p:nvSpPr>
            <p:cNvPr id="6" name="Ovaal 5"/>
            <p:cNvSpPr/>
            <p:nvPr/>
          </p:nvSpPr>
          <p:spPr>
            <a:xfrm>
              <a:off x="7020272" y="1988840"/>
              <a:ext cx="720080" cy="504056"/>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7" name="Ovaal 6"/>
            <p:cNvSpPr/>
            <p:nvPr/>
          </p:nvSpPr>
          <p:spPr>
            <a:xfrm>
              <a:off x="7020272" y="3284984"/>
              <a:ext cx="720080" cy="504056"/>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spTree>
    <p:extLst>
      <p:ext uri="{BB962C8B-B14F-4D97-AF65-F5344CB8AC3E}">
        <p14:creationId xmlns:p14="http://schemas.microsoft.com/office/powerpoint/2010/main" val="2550026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11510"/>
            <a:ext cx="6156684" cy="642942"/>
          </a:xfrm>
        </p:spPr>
        <p:txBody>
          <a:bodyPr/>
          <a:lstStyle/>
          <a:p>
            <a:r>
              <a:rPr lang="nl-BE" sz="2700" dirty="0">
                <a:latin typeface="Tahoma" pitchFamily="34" charset="0"/>
                <a:ea typeface="Tahoma" pitchFamily="34" charset="0"/>
                <a:cs typeface="Tahoma" pitchFamily="34" charset="0"/>
              </a:rPr>
              <a:t>5.4.4.8. De schrijfcyclus</a:t>
            </a:r>
          </a:p>
        </p:txBody>
      </p:sp>
      <p:sp>
        <p:nvSpPr>
          <p:cNvPr id="3" name="Tijdelijke aanduiding voor inhoud 2"/>
          <p:cNvSpPr>
            <a:spLocks noGrp="1"/>
          </p:cNvSpPr>
          <p:nvPr>
            <p:ph idx="1"/>
          </p:nvPr>
        </p:nvSpPr>
        <p:spPr>
          <a:xfrm>
            <a:off x="1527333" y="1221600"/>
            <a:ext cx="6339033" cy="3368400"/>
          </a:xfrm>
        </p:spPr>
        <p:txBody>
          <a:bodyPr/>
          <a:lstStyle/>
          <a:p>
            <a:pPr marL="342900" indent="-342900">
              <a:buFont typeface="+mj-lt"/>
              <a:buAutoNum type="arabicPeriod"/>
            </a:pPr>
            <a:r>
              <a:rPr lang="nl-BE" sz="1650" dirty="0">
                <a:latin typeface="Tahoma" pitchFamily="34" charset="0"/>
                <a:ea typeface="Tahoma" pitchFamily="34" charset="0"/>
                <a:cs typeface="Tahoma" pitchFamily="34" charset="0"/>
                <a:sym typeface="Wingdings" pitchFamily="2" charset="2"/>
              </a:rPr>
              <a:t>Begintoestand: CS, RD en WR lijnen zijn laag.</a:t>
            </a:r>
            <a:endParaRPr lang="nl-BE" sz="1650" dirty="0">
              <a:latin typeface="Tahoma" pitchFamily="34" charset="0"/>
              <a:ea typeface="Tahoma" pitchFamily="34" charset="0"/>
              <a:cs typeface="Tahoma" pitchFamily="34" charset="0"/>
            </a:endParaRPr>
          </a:p>
          <a:p>
            <a:pPr marL="342900" indent="-342900">
              <a:buFont typeface="+mj-lt"/>
              <a:buAutoNum type="arabicPeriod"/>
            </a:pPr>
            <a:r>
              <a:rPr lang="nl-BE" sz="1650" dirty="0">
                <a:latin typeface="Tahoma" pitchFamily="34" charset="0"/>
                <a:ea typeface="Tahoma" pitchFamily="34" charset="0"/>
                <a:cs typeface="Tahoma" pitchFamily="34" charset="0"/>
              </a:rPr>
              <a:t>De CPU plaatst het weg te schrijven woord op de datalijnen.</a:t>
            </a:r>
          </a:p>
          <a:p>
            <a:pPr marL="342900" indent="-342900">
              <a:buFont typeface="+mj-lt"/>
              <a:buAutoNum type="arabicPeriod"/>
            </a:pPr>
            <a:r>
              <a:rPr lang="nl-BE" sz="1650" dirty="0">
                <a:latin typeface="Tahoma" pitchFamily="34" charset="0"/>
                <a:ea typeface="Tahoma" pitchFamily="34" charset="0"/>
                <a:cs typeface="Tahoma" pitchFamily="34" charset="0"/>
              </a:rPr>
              <a:t>De CPU plaatst het adres van de doellocatie op de adreslijnen.</a:t>
            </a:r>
          </a:p>
          <a:p>
            <a:pPr marL="342900" indent="-342900">
              <a:buFont typeface="+mj-lt"/>
              <a:buAutoNum type="arabicPeriod"/>
            </a:pPr>
            <a:r>
              <a:rPr lang="nl-BE" sz="1650" dirty="0">
                <a:latin typeface="Tahoma" pitchFamily="34" charset="0"/>
                <a:ea typeface="Tahoma" pitchFamily="34" charset="0"/>
                <a:cs typeface="Tahoma" pitchFamily="34" charset="0"/>
                <a:sym typeface="Wingdings" pitchFamily="2" charset="2"/>
              </a:rPr>
              <a:t>Het weg te schrijven woord wordt aan de ingangen van </a:t>
            </a:r>
            <a:r>
              <a:rPr lang="nl-BE" sz="1650" dirty="0">
                <a:solidFill>
                  <a:srgbClr val="FF0000"/>
                </a:solidFill>
                <a:latin typeface="Tahoma" pitchFamily="34" charset="0"/>
                <a:ea typeface="Tahoma" pitchFamily="34" charset="0"/>
                <a:cs typeface="Tahoma" pitchFamily="34" charset="0"/>
                <a:sym typeface="Wingdings" pitchFamily="2" charset="2"/>
              </a:rPr>
              <a:t>ALLE</a:t>
            </a:r>
            <a:r>
              <a:rPr lang="nl-BE" sz="1650" dirty="0">
                <a:latin typeface="Tahoma" pitchFamily="34" charset="0"/>
                <a:ea typeface="Tahoma" pitchFamily="34" charset="0"/>
                <a:cs typeface="Tahoma" pitchFamily="34" charset="0"/>
                <a:sym typeface="Wingdings" pitchFamily="2" charset="2"/>
              </a:rPr>
              <a:t> </a:t>
            </a:r>
            <a:r>
              <a:rPr lang="nl-BE" sz="1650" dirty="0" err="1">
                <a:latin typeface="Tahoma" pitchFamily="34" charset="0"/>
                <a:ea typeface="Tahoma" pitchFamily="34" charset="0"/>
                <a:cs typeface="Tahoma" pitchFamily="34" charset="0"/>
                <a:sym typeface="Wingdings" pitchFamily="2" charset="2"/>
              </a:rPr>
              <a:t>flip-flops</a:t>
            </a:r>
            <a:r>
              <a:rPr lang="nl-BE" sz="1650" dirty="0">
                <a:latin typeface="Tahoma" pitchFamily="34" charset="0"/>
                <a:ea typeface="Tahoma" pitchFamily="34" charset="0"/>
                <a:cs typeface="Tahoma" pitchFamily="34" charset="0"/>
                <a:sym typeface="Wingdings" pitchFamily="2" charset="2"/>
              </a:rPr>
              <a:t> aangeboden.</a:t>
            </a:r>
          </a:p>
          <a:p>
            <a:pPr marL="342900" indent="-342900">
              <a:buFont typeface="+mj-lt"/>
              <a:buAutoNum type="arabicPeriod"/>
            </a:pPr>
            <a:r>
              <a:rPr lang="nl-BE" sz="1650" dirty="0">
                <a:latin typeface="Tahoma" pitchFamily="34" charset="0"/>
                <a:ea typeface="Tahoma" pitchFamily="34" charset="0"/>
                <a:cs typeface="Tahoma" pitchFamily="34" charset="0"/>
                <a:sym typeface="Wingdings" pitchFamily="2" charset="2"/>
              </a:rPr>
              <a:t>De CPU maakt CS stuurlijn hoog en stuurt een klokpuls naar de WR stuurlijn. (Door de werking van de schrijfpoorten krijgen alleen de </a:t>
            </a:r>
            <a:r>
              <a:rPr lang="nl-BE" sz="1650" dirty="0" err="1">
                <a:latin typeface="Tahoma" pitchFamily="34" charset="0"/>
                <a:ea typeface="Tahoma" pitchFamily="34" charset="0"/>
                <a:cs typeface="Tahoma" pitchFamily="34" charset="0"/>
                <a:sym typeface="Wingdings" pitchFamily="2" charset="2"/>
              </a:rPr>
              <a:t>flip-flops</a:t>
            </a:r>
            <a:r>
              <a:rPr lang="nl-BE" sz="1650" dirty="0">
                <a:latin typeface="Tahoma" pitchFamily="34" charset="0"/>
                <a:ea typeface="Tahoma" pitchFamily="34" charset="0"/>
                <a:cs typeface="Tahoma" pitchFamily="34" charset="0"/>
                <a:sym typeface="Wingdings" pitchFamily="2" charset="2"/>
              </a:rPr>
              <a:t> van de gewenst rij de schrijfpuls binnen.)</a:t>
            </a:r>
          </a:p>
          <a:p>
            <a:pPr marL="342900" indent="-342900">
              <a:buFont typeface="+mj-lt"/>
              <a:buAutoNum type="arabicPeriod"/>
            </a:pPr>
            <a:r>
              <a:rPr lang="nl-BE" sz="1650" dirty="0">
                <a:latin typeface="Tahoma" pitchFamily="34" charset="0"/>
                <a:ea typeface="Tahoma" pitchFamily="34" charset="0"/>
                <a:cs typeface="Tahoma" pitchFamily="34" charset="0"/>
                <a:sym typeface="Wingdings" pitchFamily="2" charset="2"/>
              </a:rPr>
              <a:t>De </a:t>
            </a:r>
            <a:r>
              <a:rPr lang="nl-BE" sz="1650" dirty="0" err="1">
                <a:latin typeface="Tahoma" pitchFamily="34" charset="0"/>
                <a:ea typeface="Tahoma" pitchFamily="34" charset="0"/>
                <a:cs typeface="Tahoma" pitchFamily="34" charset="0"/>
                <a:sym typeface="Wingdings" pitchFamily="2" charset="2"/>
              </a:rPr>
              <a:t>flip-flops</a:t>
            </a:r>
            <a:r>
              <a:rPr lang="nl-BE" sz="1650" dirty="0">
                <a:latin typeface="Tahoma" pitchFamily="34" charset="0"/>
                <a:ea typeface="Tahoma" pitchFamily="34" charset="0"/>
                <a:cs typeface="Tahoma" pitchFamily="34" charset="0"/>
                <a:sym typeface="Wingdings" pitchFamily="2" charset="2"/>
              </a:rPr>
              <a:t> van de geadresseerde locatie bewaren het door de CPU gegeven woord.</a:t>
            </a:r>
          </a:p>
          <a:p>
            <a:pPr marL="342900" indent="-342900">
              <a:buFont typeface="+mj-lt"/>
              <a:buAutoNum type="arabicPeriod"/>
            </a:pPr>
            <a:r>
              <a:rPr lang="nl-BE" sz="1650" dirty="0">
                <a:latin typeface="Tahoma" pitchFamily="34" charset="0"/>
                <a:ea typeface="Tahoma" pitchFamily="34" charset="0"/>
                <a:cs typeface="Tahoma" pitchFamily="34" charset="0"/>
                <a:sym typeface="Wingdings" pitchFamily="2" charset="2"/>
              </a:rPr>
              <a:t>De CPU maakt CS, RD en WR lijnen terug laag ter voorbereiding van de volgende cyclus.</a:t>
            </a:r>
            <a:endParaRPr lang="nl-BE" sz="1650" dirty="0">
              <a:latin typeface="Tahoma" pitchFamily="34" charset="0"/>
              <a:ea typeface="Tahoma" pitchFamily="34" charset="0"/>
              <a:cs typeface="Tahoma" pitchFamily="34" charset="0"/>
            </a:endParaRPr>
          </a:p>
          <a:p>
            <a:pPr marL="513159" lvl="1" indent="-257175">
              <a:buFont typeface="+mj-lt"/>
              <a:buAutoNum type="arabicPeriod"/>
            </a:pPr>
            <a:endParaRPr lang="nl-BE" sz="1350" dirty="0"/>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42</a:t>
            </a:fld>
            <a:endParaRPr lang="nl-NL" dirty="0">
              <a:latin typeface="Arial"/>
            </a:endParaRPr>
          </a:p>
        </p:txBody>
      </p:sp>
    </p:spTree>
    <p:extLst>
      <p:ext uri="{BB962C8B-B14F-4D97-AF65-F5344CB8AC3E}">
        <p14:creationId xmlns:p14="http://schemas.microsoft.com/office/powerpoint/2010/main" val="22791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01670" y="411510"/>
            <a:ext cx="6177749" cy="857250"/>
          </a:xfrm>
        </p:spPr>
        <p:txBody>
          <a:bodyPr/>
          <a:lstStyle/>
          <a:p>
            <a:r>
              <a:rPr lang="nl-BE" sz="2700" dirty="0">
                <a:latin typeface="Tahoma" pitchFamily="34" charset="0"/>
                <a:ea typeface="Tahoma" pitchFamily="34" charset="0"/>
                <a:cs typeface="Tahoma" pitchFamily="34" charset="0"/>
              </a:rPr>
              <a:t>5.4.5. De organisatie van RAM-chips</a:t>
            </a:r>
          </a:p>
        </p:txBody>
      </p:sp>
      <p:sp>
        <p:nvSpPr>
          <p:cNvPr id="3" name="Tijdelijke aanduiding voor inhoud 2"/>
          <p:cNvSpPr>
            <a:spLocks noGrp="1"/>
          </p:cNvSpPr>
          <p:nvPr>
            <p:ph idx="1"/>
          </p:nvPr>
        </p:nvSpPr>
        <p:spPr>
          <a:xfrm>
            <a:off x="1527334" y="1167594"/>
            <a:ext cx="6285026" cy="3422406"/>
          </a:xfrm>
        </p:spPr>
        <p:txBody>
          <a:bodyPr/>
          <a:lstStyle/>
          <a:p>
            <a:pPr>
              <a:buNone/>
            </a:pPr>
            <a:r>
              <a:rPr lang="nl-BE" sz="1800" dirty="0">
                <a:latin typeface="Tahoma" pitchFamily="34" charset="0"/>
                <a:ea typeface="Tahoma" pitchFamily="34" charset="0"/>
                <a:cs typeface="Tahoma" pitchFamily="34" charset="0"/>
              </a:rPr>
              <a:t>Naast de totale opslagcapaciteit in </a:t>
            </a:r>
            <a:r>
              <a:rPr lang="nl-BE" sz="1800" dirty="0" err="1">
                <a:latin typeface="Tahoma" pitchFamily="34" charset="0"/>
                <a:ea typeface="Tahoma" pitchFamily="34" charset="0"/>
                <a:cs typeface="Tahoma" pitchFamily="34" charset="0"/>
              </a:rPr>
              <a:t>K</a:t>
            </a:r>
            <a:r>
              <a:rPr lang="nl-BE" sz="900" dirty="0" err="1">
                <a:latin typeface="Tahoma" pitchFamily="34" charset="0"/>
                <a:ea typeface="Tahoma" pitchFamily="34" charset="0"/>
                <a:cs typeface="Tahoma" pitchFamily="34" charset="0"/>
              </a:rPr>
              <a:t>i</a:t>
            </a:r>
            <a:r>
              <a:rPr lang="nl-BE" sz="1800" dirty="0" err="1">
                <a:latin typeface="Tahoma" pitchFamily="34" charset="0"/>
                <a:ea typeface="Tahoma" pitchFamily="34" charset="0"/>
                <a:cs typeface="Tahoma" pitchFamily="34" charset="0"/>
              </a:rPr>
              <a:t>bit</a:t>
            </a:r>
            <a:r>
              <a:rPr lang="nl-BE" sz="1800" dirty="0">
                <a:latin typeface="Tahoma" pitchFamily="34" charset="0"/>
                <a:ea typeface="Tahoma" pitchFamily="34" charset="0"/>
                <a:cs typeface="Tahoma" pitchFamily="34" charset="0"/>
              </a:rPr>
              <a:t>, </a:t>
            </a:r>
            <a:r>
              <a:rPr lang="nl-BE" sz="1800" dirty="0" err="1">
                <a:latin typeface="Tahoma" pitchFamily="34" charset="0"/>
                <a:ea typeface="Tahoma" pitchFamily="34" charset="0"/>
                <a:cs typeface="Tahoma" pitchFamily="34" charset="0"/>
              </a:rPr>
              <a:t>M</a:t>
            </a:r>
            <a:r>
              <a:rPr lang="nl-BE" sz="900" dirty="0" err="1">
                <a:latin typeface="Tahoma" pitchFamily="34" charset="0"/>
                <a:ea typeface="Tahoma" pitchFamily="34" charset="0"/>
                <a:cs typeface="Tahoma" pitchFamily="34" charset="0"/>
              </a:rPr>
              <a:t>i</a:t>
            </a:r>
            <a:r>
              <a:rPr lang="nl-BE" sz="1800" dirty="0" err="1">
                <a:latin typeface="Tahoma" pitchFamily="34" charset="0"/>
                <a:ea typeface="Tahoma" pitchFamily="34" charset="0"/>
                <a:cs typeface="Tahoma" pitchFamily="34" charset="0"/>
              </a:rPr>
              <a:t>bit</a:t>
            </a:r>
            <a:r>
              <a:rPr lang="nl-BE" sz="1800" dirty="0">
                <a:latin typeface="Tahoma" pitchFamily="34" charset="0"/>
                <a:ea typeface="Tahoma" pitchFamily="34" charset="0"/>
                <a:cs typeface="Tahoma" pitchFamily="34" charset="0"/>
              </a:rPr>
              <a:t> of </a:t>
            </a:r>
            <a:r>
              <a:rPr lang="nl-BE" sz="1800" dirty="0" err="1">
                <a:latin typeface="Tahoma" pitchFamily="34" charset="0"/>
                <a:ea typeface="Tahoma" pitchFamily="34" charset="0"/>
                <a:cs typeface="Tahoma" pitchFamily="34" charset="0"/>
              </a:rPr>
              <a:t>G</a:t>
            </a:r>
            <a:r>
              <a:rPr lang="nl-BE" sz="900" dirty="0" err="1">
                <a:latin typeface="Tahoma" pitchFamily="34" charset="0"/>
                <a:ea typeface="Tahoma" pitchFamily="34" charset="0"/>
                <a:cs typeface="Tahoma" pitchFamily="34" charset="0"/>
              </a:rPr>
              <a:t>i</a:t>
            </a:r>
            <a:r>
              <a:rPr lang="nl-BE" sz="1800" dirty="0" err="1">
                <a:latin typeface="Tahoma" pitchFamily="34" charset="0"/>
                <a:ea typeface="Tahoma" pitchFamily="34" charset="0"/>
                <a:cs typeface="Tahoma" pitchFamily="34" charset="0"/>
              </a:rPr>
              <a:t>bit</a:t>
            </a:r>
            <a:r>
              <a:rPr lang="nl-BE" sz="1800" dirty="0">
                <a:latin typeface="Tahoma" pitchFamily="34" charset="0"/>
                <a:ea typeface="Tahoma" pitchFamily="34" charset="0"/>
                <a:cs typeface="Tahoma" pitchFamily="34" charset="0"/>
              </a:rPr>
              <a:t>, is ook </a:t>
            </a:r>
          </a:p>
          <a:p>
            <a:pPr>
              <a:buNone/>
            </a:pPr>
            <a:r>
              <a:rPr lang="nl-BE" sz="1800" dirty="0">
                <a:latin typeface="Tahoma" pitchFamily="34" charset="0"/>
                <a:ea typeface="Tahoma" pitchFamily="34" charset="0"/>
                <a:cs typeface="Tahoma" pitchFamily="34" charset="0"/>
              </a:rPr>
              <a:t>de </a:t>
            </a:r>
            <a:r>
              <a:rPr lang="nl-BE" sz="1800" dirty="0">
                <a:solidFill>
                  <a:srgbClr val="FF0000"/>
                </a:solidFill>
                <a:latin typeface="Tahoma" pitchFamily="34" charset="0"/>
                <a:ea typeface="Tahoma" pitchFamily="34" charset="0"/>
                <a:cs typeface="Tahoma" pitchFamily="34" charset="0"/>
              </a:rPr>
              <a:t>organisatie van de chip </a:t>
            </a:r>
            <a:r>
              <a:rPr lang="nl-BE" sz="1800" dirty="0">
                <a:latin typeface="Tahoma" pitchFamily="34" charset="0"/>
                <a:ea typeface="Tahoma" pitchFamily="34" charset="0"/>
                <a:cs typeface="Tahoma" pitchFamily="34" charset="0"/>
              </a:rPr>
              <a:t>belangrijk, want het aantal data- </a:t>
            </a:r>
          </a:p>
          <a:p>
            <a:pPr>
              <a:buNone/>
            </a:pPr>
            <a:r>
              <a:rPr lang="nl-BE" sz="1800" dirty="0">
                <a:latin typeface="Tahoma" pitchFamily="34" charset="0"/>
                <a:ea typeface="Tahoma" pitchFamily="34" charset="0"/>
                <a:cs typeface="Tahoma" pitchFamily="34" charset="0"/>
              </a:rPr>
              <a:t>en adreslijnen hangt ervan af.</a:t>
            </a:r>
          </a:p>
          <a:p>
            <a:pPr>
              <a:buNone/>
            </a:pPr>
            <a:endParaRPr lang="nl-BE" sz="1800" dirty="0">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Voorbeeld: </a:t>
            </a:r>
            <a:r>
              <a:rPr lang="nl-BE" sz="1800" dirty="0">
                <a:latin typeface="Tahoma" pitchFamily="34" charset="0"/>
                <a:ea typeface="Tahoma" pitchFamily="34" charset="0"/>
                <a:cs typeface="Tahoma" pitchFamily="34" charset="0"/>
              </a:rPr>
              <a:t>1M</a:t>
            </a:r>
            <a:r>
              <a:rPr lang="nl-BE" sz="1200" dirty="0">
                <a:latin typeface="Tahoma" pitchFamily="34" charset="0"/>
                <a:ea typeface="Tahoma" pitchFamily="34" charset="0"/>
                <a:cs typeface="Tahoma" pitchFamily="34" charset="0"/>
              </a:rPr>
              <a:t>i</a:t>
            </a:r>
            <a:r>
              <a:rPr lang="nl-BE" sz="1800" dirty="0">
                <a:latin typeface="Tahoma" pitchFamily="34" charset="0"/>
                <a:ea typeface="Tahoma" pitchFamily="34" charset="0"/>
                <a:cs typeface="Tahoma" pitchFamily="34" charset="0"/>
              </a:rPr>
              <a:t>bit chip</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43</a:t>
            </a:fld>
            <a:endParaRPr lang="nl-NL" dirty="0">
              <a:latin typeface="Arial"/>
            </a:endParaRPr>
          </a:p>
        </p:txBody>
      </p:sp>
      <p:graphicFrame>
        <p:nvGraphicFramePr>
          <p:cNvPr id="5" name="Tabel 4"/>
          <p:cNvGraphicFramePr>
            <a:graphicFrameLocks noGrp="1"/>
          </p:cNvGraphicFramePr>
          <p:nvPr/>
        </p:nvGraphicFramePr>
        <p:xfrm>
          <a:off x="1871700" y="3057804"/>
          <a:ext cx="5342335" cy="1390650"/>
        </p:xfrm>
        <a:graphic>
          <a:graphicData uri="http://schemas.openxmlformats.org/drawingml/2006/table">
            <a:tbl>
              <a:tblPr firstRow="1" bandRow="1">
                <a:tableStyleId>{5C22544A-7EE6-4342-B048-85BDC9FD1C3A}</a:tableStyleId>
              </a:tblPr>
              <a:tblGrid>
                <a:gridCol w="1127760">
                  <a:extLst>
                    <a:ext uri="{9D8B030D-6E8A-4147-A177-3AD203B41FA5}">
                      <a16:colId xmlns:a16="http://schemas.microsoft.com/office/drawing/2014/main" val="20000"/>
                    </a:ext>
                  </a:extLst>
                </a:gridCol>
                <a:gridCol w="1040845">
                  <a:extLst>
                    <a:ext uri="{9D8B030D-6E8A-4147-A177-3AD203B41FA5}">
                      <a16:colId xmlns:a16="http://schemas.microsoft.com/office/drawing/2014/main" val="20001"/>
                    </a:ext>
                  </a:extLst>
                </a:gridCol>
                <a:gridCol w="1070610">
                  <a:extLst>
                    <a:ext uri="{9D8B030D-6E8A-4147-A177-3AD203B41FA5}">
                      <a16:colId xmlns:a16="http://schemas.microsoft.com/office/drawing/2014/main" val="20002"/>
                    </a:ext>
                  </a:extLst>
                </a:gridCol>
                <a:gridCol w="1118235">
                  <a:extLst>
                    <a:ext uri="{9D8B030D-6E8A-4147-A177-3AD203B41FA5}">
                      <a16:colId xmlns:a16="http://schemas.microsoft.com/office/drawing/2014/main" val="20003"/>
                    </a:ext>
                  </a:extLst>
                </a:gridCol>
                <a:gridCol w="984885">
                  <a:extLst>
                    <a:ext uri="{9D8B030D-6E8A-4147-A177-3AD203B41FA5}">
                      <a16:colId xmlns:a16="http://schemas.microsoft.com/office/drawing/2014/main" val="20004"/>
                    </a:ext>
                  </a:extLst>
                </a:gridCol>
              </a:tblGrid>
              <a:tr h="278130">
                <a:tc>
                  <a:txBody>
                    <a:bodyPr/>
                    <a:lstStyle/>
                    <a:p>
                      <a:pPr algn="ctr"/>
                      <a:r>
                        <a:rPr lang="nl-BE" sz="1000" dirty="0">
                          <a:solidFill>
                            <a:sysClr val="windowText" lastClr="000000"/>
                          </a:solidFill>
                        </a:rPr>
                        <a:t>Organisatie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l-BE" sz="1000" dirty="0">
                          <a:solidFill>
                            <a:sysClr val="windowText" lastClr="000000"/>
                          </a:solidFill>
                        </a:rPr>
                        <a:t>Rijen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l-BE" sz="1000" dirty="0">
                          <a:solidFill>
                            <a:sysClr val="windowText" lastClr="000000"/>
                          </a:solidFill>
                        </a:rPr>
                        <a:t>Kolommen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l-BE" sz="1000" dirty="0">
                          <a:solidFill>
                            <a:sysClr val="windowText" lastClr="000000"/>
                          </a:solidFill>
                        </a:rPr>
                        <a:t>Adreslijnen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l-BE" sz="1000" dirty="0">
                          <a:solidFill>
                            <a:sysClr val="windowText" lastClr="000000"/>
                          </a:solidFill>
                        </a:rPr>
                        <a:t>Datalijnen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r>
                        <a:rPr lang="nl-BE" sz="1000" dirty="0">
                          <a:solidFill>
                            <a:sysClr val="windowText" lastClr="000000"/>
                          </a:solidFill>
                        </a:rPr>
                        <a:t>1M</a:t>
                      </a:r>
                      <a:r>
                        <a:rPr lang="nl-BE" sz="800" dirty="0">
                          <a:solidFill>
                            <a:sysClr val="windowText" lastClr="000000"/>
                          </a:solidFill>
                        </a:rPr>
                        <a:t>i</a:t>
                      </a:r>
                      <a:r>
                        <a:rPr lang="nl-BE" sz="1000" dirty="0">
                          <a:solidFill>
                            <a:sysClr val="windowText" lastClr="000000"/>
                          </a:solidFill>
                        </a:rPr>
                        <a:t> x 1bit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1.048.576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nl-BE" sz="1000" dirty="0">
                          <a:solidFill>
                            <a:sysClr val="windowText" lastClr="000000"/>
                          </a:solidFill>
                        </a:rPr>
                        <a:t>256K</a:t>
                      </a:r>
                      <a:r>
                        <a:rPr lang="nl-BE" sz="800" dirty="0">
                          <a:solidFill>
                            <a:sysClr val="windowText" lastClr="000000"/>
                          </a:solidFill>
                        </a:rPr>
                        <a:t>i</a:t>
                      </a:r>
                      <a:r>
                        <a:rPr lang="nl-BE" sz="1000" dirty="0">
                          <a:solidFill>
                            <a:sysClr val="windowText" lastClr="000000"/>
                          </a:solidFill>
                        </a:rPr>
                        <a:t> x 4bit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262.144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8130">
                <a:tc>
                  <a:txBody>
                    <a:bodyPr/>
                    <a:lstStyle/>
                    <a:p>
                      <a:r>
                        <a:rPr lang="nl-BE" sz="1000" dirty="0">
                          <a:solidFill>
                            <a:sysClr val="windowText" lastClr="000000"/>
                          </a:solidFill>
                        </a:rPr>
                        <a:t>128K</a:t>
                      </a:r>
                      <a:r>
                        <a:rPr lang="nl-BE" sz="800" dirty="0">
                          <a:solidFill>
                            <a:sysClr val="windowText" lastClr="000000"/>
                          </a:solidFill>
                        </a:rPr>
                        <a:t>i</a:t>
                      </a:r>
                      <a:r>
                        <a:rPr lang="nl-BE" sz="1000" dirty="0">
                          <a:solidFill>
                            <a:sysClr val="windowText" lastClr="000000"/>
                          </a:solidFill>
                        </a:rPr>
                        <a:t> x 8bit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131.042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8130">
                <a:tc>
                  <a:txBody>
                    <a:bodyPr/>
                    <a:lstStyle/>
                    <a:p>
                      <a:r>
                        <a:rPr lang="nl-BE" sz="1000" dirty="0">
                          <a:solidFill>
                            <a:sysClr val="windowText" lastClr="000000"/>
                          </a:solidFill>
                        </a:rPr>
                        <a:t>32K</a:t>
                      </a:r>
                      <a:r>
                        <a:rPr lang="nl-BE" sz="800" dirty="0">
                          <a:solidFill>
                            <a:sysClr val="windowText" lastClr="000000"/>
                          </a:solidFill>
                        </a:rPr>
                        <a:t>i</a:t>
                      </a:r>
                      <a:r>
                        <a:rPr lang="nl-BE" sz="1000" dirty="0">
                          <a:solidFill>
                            <a:sysClr val="windowText" lastClr="000000"/>
                          </a:solidFill>
                        </a:rPr>
                        <a:t> x 32bit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32.768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nl-BE" sz="1000" dirty="0">
                          <a:solidFill>
                            <a:sysClr val="windowText" lastClr="000000"/>
                          </a:solidFill>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56827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7BF4982-E49E-437F-AAF0-8541AFED6C37}"/>
              </a:ext>
            </a:extLst>
          </p:cNvPr>
          <p:cNvPicPr>
            <a:picLocks noChangeAspect="1" noChangeArrowheads="1"/>
          </p:cNvPicPr>
          <p:nvPr/>
        </p:nvPicPr>
        <p:blipFill>
          <a:blip r:embed="rId3" cstate="print"/>
          <a:srcRect/>
          <a:stretch>
            <a:fillRect/>
          </a:stretch>
        </p:blipFill>
        <p:spPr bwMode="auto">
          <a:xfrm>
            <a:off x="4950004" y="-15854"/>
            <a:ext cx="2998880" cy="2587604"/>
          </a:xfrm>
          <a:prstGeom prst="rect">
            <a:avLst/>
          </a:prstGeom>
          <a:noFill/>
          <a:ln w="9525">
            <a:noFill/>
            <a:miter lim="800000"/>
            <a:headEnd/>
            <a:tailEnd/>
          </a:ln>
        </p:spPr>
      </p:pic>
      <p:sp>
        <p:nvSpPr>
          <p:cNvPr id="2" name="Titel 1"/>
          <p:cNvSpPr>
            <a:spLocks noGrp="1"/>
          </p:cNvSpPr>
          <p:nvPr>
            <p:ph type="title"/>
          </p:nvPr>
        </p:nvSpPr>
        <p:spPr>
          <a:xfrm>
            <a:off x="1303824" y="465516"/>
            <a:ext cx="6231755" cy="594066"/>
          </a:xfrm>
        </p:spPr>
        <p:txBody>
          <a:bodyPr>
            <a:normAutofit/>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385646" y="1059582"/>
            <a:ext cx="6410635" cy="3780420"/>
          </a:xfrm>
        </p:spPr>
        <p:txBody>
          <a:bodyPr>
            <a:normAutofit/>
          </a:bodyPr>
          <a:lstStyle/>
          <a:p>
            <a:pPr>
              <a:buNone/>
            </a:pPr>
            <a:r>
              <a:rPr lang="nl-BE" sz="1650" dirty="0">
                <a:latin typeface="Tahoma" pitchFamily="34" charset="0"/>
                <a:ea typeface="Tahoma" pitchFamily="34" charset="0"/>
                <a:cs typeface="Tahoma" pitchFamily="34" charset="0"/>
                <a:sym typeface="Wingdings" pitchFamily="2" charset="2"/>
              </a:rPr>
              <a:t>RAM-chips </a:t>
            </a:r>
            <a:r>
              <a:rPr lang="nl-BE" sz="1650" dirty="0">
                <a:solidFill>
                  <a:srgbClr val="FF0000"/>
                </a:solidFill>
                <a:latin typeface="Tahoma" pitchFamily="34" charset="0"/>
                <a:ea typeface="Tahoma" pitchFamily="34" charset="0"/>
                <a:cs typeface="Tahoma" pitchFamily="34" charset="0"/>
                <a:sym typeface="Wingdings" pitchFamily="2" charset="2"/>
              </a:rPr>
              <a:t>combineren </a:t>
            </a:r>
            <a:r>
              <a:rPr lang="nl-BE" sz="1650" dirty="0">
                <a:latin typeface="Tahoma" pitchFamily="34" charset="0"/>
                <a:ea typeface="Tahoma" pitchFamily="34" charset="0"/>
                <a:cs typeface="Tahoma" pitchFamily="34" charset="0"/>
                <a:sym typeface="Wingdings" pitchFamily="2" charset="2"/>
              </a:rPr>
              <a:t>in één module (“latje”)</a:t>
            </a:r>
          </a:p>
          <a:p>
            <a:pPr>
              <a:buNone/>
            </a:pPr>
            <a:r>
              <a:rPr lang="nl-BE" sz="1650" dirty="0">
                <a:latin typeface="Tahoma" pitchFamily="34" charset="0"/>
                <a:ea typeface="Tahoma" pitchFamily="34" charset="0"/>
                <a:cs typeface="Tahoma" pitchFamily="34" charset="0"/>
                <a:sym typeface="Wingdings" pitchFamily="2" charset="2"/>
              </a:rPr>
              <a:t>om een </a:t>
            </a:r>
            <a:r>
              <a:rPr lang="nl-BE" sz="1650" dirty="0">
                <a:solidFill>
                  <a:srgbClr val="FF0000"/>
                </a:solidFill>
                <a:latin typeface="Tahoma" pitchFamily="34" charset="0"/>
                <a:ea typeface="Tahoma" pitchFamily="34" charset="0"/>
                <a:cs typeface="Tahoma" pitchFamily="34" charset="0"/>
                <a:sym typeface="Wingdings" pitchFamily="2" charset="2"/>
              </a:rPr>
              <a:t>groter </a:t>
            </a:r>
            <a:r>
              <a:rPr lang="nl-BE" sz="1650" dirty="0">
                <a:latin typeface="Tahoma" pitchFamily="34" charset="0"/>
                <a:ea typeface="Tahoma" pitchFamily="34" charset="0"/>
                <a:cs typeface="Tahoma" pitchFamily="34" charset="0"/>
                <a:sym typeface="Wingdings" pitchFamily="2" charset="2"/>
              </a:rPr>
              <a:t>RAM-geheugen te bouwen</a:t>
            </a:r>
          </a:p>
          <a:p>
            <a:pPr>
              <a:buNone/>
            </a:pPr>
            <a:endParaRPr lang="nl-BE" sz="600" dirty="0">
              <a:latin typeface="Tahoma" pitchFamily="34" charset="0"/>
              <a:ea typeface="Tahoma" pitchFamily="34" charset="0"/>
              <a:cs typeface="Tahoma" pitchFamily="34" charset="0"/>
              <a:sym typeface="Wingdings" pitchFamily="2" charset="2"/>
            </a:endParaRPr>
          </a:p>
          <a:p>
            <a:pPr>
              <a:buNone/>
            </a:pPr>
            <a:r>
              <a:rPr lang="nl-BE" sz="1650" b="1" dirty="0">
                <a:latin typeface="Tahoma" pitchFamily="34" charset="0"/>
                <a:ea typeface="Tahoma" pitchFamily="34" charset="0"/>
                <a:cs typeface="Tahoma" pitchFamily="34" charset="0"/>
                <a:sym typeface="Wingdings" pitchFamily="2" charset="2"/>
              </a:rPr>
              <a:t>Voorbeeld:</a:t>
            </a:r>
          </a:p>
          <a:p>
            <a:pPr>
              <a:buNone/>
            </a:pPr>
            <a:r>
              <a:rPr lang="nl-BE" sz="1650" dirty="0">
                <a:latin typeface="Tahoma" pitchFamily="34" charset="0"/>
                <a:ea typeface="Tahoma" pitchFamily="34" charset="0"/>
                <a:cs typeface="Tahoma" pitchFamily="34" charset="0"/>
                <a:sym typeface="Wingdings" pitchFamily="2" charset="2"/>
              </a:rPr>
              <a:t>We willen een geheugenmodule maken met:</a:t>
            </a:r>
          </a:p>
          <a:p>
            <a:pPr lvl="1"/>
            <a:r>
              <a:rPr lang="nl-BE" sz="1500" dirty="0">
                <a:latin typeface="Tahoma" pitchFamily="34" charset="0"/>
                <a:ea typeface="Tahoma" pitchFamily="34" charset="0"/>
                <a:cs typeface="Tahoma" pitchFamily="34" charset="0"/>
                <a:sym typeface="Wingdings" pitchFamily="2" charset="2"/>
              </a:rPr>
              <a:t>totale geheugencapaciteit : </a:t>
            </a:r>
            <a:r>
              <a:rPr lang="nl-BE" sz="1500" b="1" dirty="0">
                <a:latin typeface="Tahoma" pitchFamily="34" charset="0"/>
                <a:ea typeface="Tahoma" pitchFamily="34" charset="0"/>
                <a:cs typeface="Tahoma" pitchFamily="34" charset="0"/>
                <a:sym typeface="Wingdings" pitchFamily="2" charset="2"/>
              </a:rPr>
              <a:t>128 bit</a:t>
            </a:r>
          </a:p>
          <a:p>
            <a:pPr lvl="1"/>
            <a:r>
              <a:rPr lang="nl-BE" sz="1500" dirty="0">
                <a:latin typeface="Tahoma" pitchFamily="34" charset="0"/>
                <a:ea typeface="Tahoma" pitchFamily="34" charset="0"/>
                <a:cs typeface="Tahoma" pitchFamily="34" charset="0"/>
                <a:sym typeface="Wingdings" pitchFamily="2" charset="2"/>
              </a:rPr>
              <a:t>woordbreedte : </a:t>
            </a:r>
            <a:r>
              <a:rPr lang="nl-BE" sz="1500" b="1" dirty="0">
                <a:latin typeface="Tahoma" pitchFamily="34" charset="0"/>
                <a:ea typeface="Tahoma" pitchFamily="34" charset="0"/>
                <a:cs typeface="Tahoma" pitchFamily="34" charset="0"/>
                <a:sym typeface="Wingdings" pitchFamily="2" charset="2"/>
              </a:rPr>
              <a:t>4 bit</a:t>
            </a:r>
          </a:p>
          <a:p>
            <a:pPr>
              <a:spcBef>
                <a:spcPts val="1350"/>
              </a:spcBef>
              <a:buNone/>
            </a:pPr>
            <a:r>
              <a:rPr lang="nl-BE" sz="1650" dirty="0">
                <a:latin typeface="Tahoma" pitchFamily="34" charset="0"/>
                <a:ea typeface="Tahoma" pitchFamily="34" charset="0"/>
                <a:cs typeface="Tahoma" pitchFamily="34" charset="0"/>
                <a:sym typeface="Wingdings" pitchFamily="2" charset="2"/>
              </a:rPr>
              <a:t>Hoeveel woorden (van 4 bit) kunnen we dan opslaan?</a:t>
            </a:r>
          </a:p>
          <a:p>
            <a:pPr>
              <a:spcBef>
                <a:spcPts val="1350"/>
              </a:spcBef>
              <a:buNone/>
            </a:pPr>
            <a:r>
              <a:rPr lang="nl-BE" sz="1650" dirty="0">
                <a:latin typeface="Tahoma" pitchFamily="34" charset="0"/>
                <a:ea typeface="Tahoma" pitchFamily="34" charset="0"/>
                <a:cs typeface="Tahoma" pitchFamily="34" charset="0"/>
                <a:sym typeface="Wingdings" pitchFamily="2" charset="2"/>
              </a:rPr>
              <a:t>Hoeveel datalijnen zal de module hebben?</a:t>
            </a:r>
          </a:p>
          <a:p>
            <a:pPr>
              <a:spcBef>
                <a:spcPts val="1350"/>
              </a:spcBef>
              <a:buNone/>
            </a:pPr>
            <a:r>
              <a:rPr lang="nl-BE" sz="1650" dirty="0">
                <a:latin typeface="Tahoma" pitchFamily="34" charset="0"/>
                <a:ea typeface="Tahoma" pitchFamily="34" charset="0"/>
                <a:cs typeface="Tahoma" pitchFamily="34" charset="0"/>
                <a:sym typeface="Wingdings" pitchFamily="2" charset="2"/>
              </a:rPr>
              <a:t>Hoeveel adreslijnen heeft onze module?</a:t>
            </a:r>
          </a:p>
          <a:p>
            <a:pPr>
              <a:spcBef>
                <a:spcPts val="1350"/>
              </a:spcBef>
              <a:buNone/>
            </a:pPr>
            <a:r>
              <a:rPr lang="nl-BE" sz="1650" dirty="0">
                <a:latin typeface="Tahoma" pitchFamily="34" charset="0"/>
                <a:ea typeface="Tahoma" pitchFamily="34" charset="0"/>
                <a:cs typeface="Tahoma" pitchFamily="34" charset="0"/>
                <a:sym typeface="Wingdings" pitchFamily="2" charset="2"/>
              </a:rPr>
              <a:t>Welke stuurlijnen heeft onze module?</a:t>
            </a:r>
          </a:p>
          <a:p>
            <a:pPr>
              <a:buNone/>
            </a:pPr>
            <a:endParaRPr lang="nl-BE" sz="1650" dirty="0">
              <a:latin typeface="Tahoma" pitchFamily="34" charset="0"/>
              <a:ea typeface="Tahoma" pitchFamily="34" charset="0"/>
              <a:cs typeface="Tahoma" pitchFamily="34" charset="0"/>
              <a:sym typeface="Wingdings" pitchFamily="2" charset="2"/>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44</a:t>
            </a:fld>
            <a:endParaRPr lang="nl-NL" dirty="0">
              <a:latin typeface="Arial"/>
            </a:endParaRPr>
          </a:p>
        </p:txBody>
      </p:sp>
      <p:sp>
        <p:nvSpPr>
          <p:cNvPr id="7" name="Tekstvak 6">
            <a:extLst>
              <a:ext uri="{FF2B5EF4-FFF2-40B4-BE49-F238E27FC236}">
                <a16:creationId xmlns:a16="http://schemas.microsoft.com/office/drawing/2014/main" id="{7C377778-BE56-4284-8214-0F3A53E01F55}"/>
              </a:ext>
            </a:extLst>
          </p:cNvPr>
          <p:cNvSpPr txBox="1"/>
          <p:nvPr/>
        </p:nvSpPr>
        <p:spPr>
          <a:xfrm>
            <a:off x="6432656" y="2992691"/>
            <a:ext cx="1390124" cy="369332"/>
          </a:xfrm>
          <a:prstGeom prst="rect">
            <a:avLst/>
          </a:prstGeom>
          <a:noFill/>
        </p:spPr>
        <p:txBody>
          <a:bodyPr wrap="none" rtlCol="0">
            <a:spAutoFit/>
          </a:bodyPr>
          <a:lstStyle/>
          <a:p>
            <a:pPr defTabSz="342900"/>
            <a:r>
              <a:rPr lang="nl-BE" dirty="0">
                <a:solidFill>
                  <a:prstClr val="black"/>
                </a:solidFill>
                <a:latin typeface="Arial"/>
              </a:rPr>
              <a:t>32 woorden</a:t>
            </a:r>
            <a:endParaRPr lang="nl-BE" sz="1350" dirty="0">
              <a:solidFill>
                <a:prstClr val="black"/>
              </a:solidFill>
              <a:latin typeface="Arial"/>
            </a:endParaRPr>
          </a:p>
        </p:txBody>
      </p:sp>
      <p:sp>
        <p:nvSpPr>
          <p:cNvPr id="8" name="Tekstvak 7">
            <a:extLst>
              <a:ext uri="{FF2B5EF4-FFF2-40B4-BE49-F238E27FC236}">
                <a16:creationId xmlns:a16="http://schemas.microsoft.com/office/drawing/2014/main" id="{82225C78-D7D3-4828-907F-97BFE5C09CDF}"/>
              </a:ext>
            </a:extLst>
          </p:cNvPr>
          <p:cNvSpPr txBox="1"/>
          <p:nvPr/>
        </p:nvSpPr>
        <p:spPr>
          <a:xfrm>
            <a:off x="5735214" y="3406181"/>
            <a:ext cx="1364476" cy="369332"/>
          </a:xfrm>
          <a:prstGeom prst="rect">
            <a:avLst/>
          </a:prstGeom>
          <a:noFill/>
        </p:spPr>
        <p:txBody>
          <a:bodyPr wrap="none" rtlCol="0">
            <a:spAutoFit/>
          </a:bodyPr>
          <a:lstStyle/>
          <a:p>
            <a:pPr defTabSz="342900"/>
            <a:r>
              <a:rPr lang="nl-BE" dirty="0">
                <a:solidFill>
                  <a:prstClr val="black"/>
                </a:solidFill>
                <a:latin typeface="Arial"/>
              </a:rPr>
              <a:t>4 datalijnen</a:t>
            </a:r>
            <a:endParaRPr lang="nl-BE" sz="1350" dirty="0">
              <a:solidFill>
                <a:prstClr val="black"/>
              </a:solidFill>
              <a:latin typeface="Arial"/>
            </a:endParaRPr>
          </a:p>
        </p:txBody>
      </p:sp>
      <p:sp>
        <p:nvSpPr>
          <p:cNvPr id="9" name="Tekstvak 8">
            <a:extLst>
              <a:ext uri="{FF2B5EF4-FFF2-40B4-BE49-F238E27FC236}">
                <a16:creationId xmlns:a16="http://schemas.microsoft.com/office/drawing/2014/main" id="{F20E69B5-F35D-4396-B434-C1F0C7EB8F83}"/>
              </a:ext>
            </a:extLst>
          </p:cNvPr>
          <p:cNvSpPr txBox="1"/>
          <p:nvPr/>
        </p:nvSpPr>
        <p:spPr>
          <a:xfrm>
            <a:off x="5735214" y="3837660"/>
            <a:ext cx="1492716" cy="369332"/>
          </a:xfrm>
          <a:prstGeom prst="rect">
            <a:avLst/>
          </a:prstGeom>
          <a:noFill/>
        </p:spPr>
        <p:txBody>
          <a:bodyPr wrap="none" rtlCol="0">
            <a:spAutoFit/>
          </a:bodyPr>
          <a:lstStyle/>
          <a:p>
            <a:pPr defTabSz="342900"/>
            <a:r>
              <a:rPr lang="nl-BE" dirty="0">
                <a:solidFill>
                  <a:prstClr val="black"/>
                </a:solidFill>
                <a:latin typeface="Arial"/>
              </a:rPr>
              <a:t>5 adreslijnen</a:t>
            </a:r>
            <a:endParaRPr lang="nl-BE" sz="1350" dirty="0">
              <a:solidFill>
                <a:prstClr val="black"/>
              </a:solidFill>
              <a:latin typeface="Arial"/>
            </a:endParaRPr>
          </a:p>
        </p:txBody>
      </p:sp>
      <p:sp>
        <p:nvSpPr>
          <p:cNvPr id="10" name="Tekstvak 9">
            <a:extLst>
              <a:ext uri="{FF2B5EF4-FFF2-40B4-BE49-F238E27FC236}">
                <a16:creationId xmlns:a16="http://schemas.microsoft.com/office/drawing/2014/main" id="{78747541-5DC2-4E90-9533-666E13E58225}"/>
              </a:ext>
            </a:extLst>
          </p:cNvPr>
          <p:cNvSpPr txBox="1"/>
          <p:nvPr/>
        </p:nvSpPr>
        <p:spPr>
          <a:xfrm>
            <a:off x="5736417" y="4264974"/>
            <a:ext cx="1479892" cy="369332"/>
          </a:xfrm>
          <a:prstGeom prst="rect">
            <a:avLst/>
          </a:prstGeom>
          <a:noFill/>
        </p:spPr>
        <p:txBody>
          <a:bodyPr wrap="none" rtlCol="0">
            <a:spAutoFit/>
          </a:bodyPr>
          <a:lstStyle/>
          <a:p>
            <a:pPr defTabSz="342900"/>
            <a:r>
              <a:rPr lang="nl-BE" dirty="0">
                <a:solidFill>
                  <a:prstClr val="black"/>
                </a:solidFill>
                <a:latin typeface="Arial"/>
              </a:rPr>
              <a:t>WR, RD, CS</a:t>
            </a:r>
            <a:endParaRPr lang="nl-BE" sz="1350" dirty="0">
              <a:solidFill>
                <a:prstClr val="black"/>
              </a:solidFill>
              <a:latin typeface="Arial"/>
            </a:endParaRPr>
          </a:p>
        </p:txBody>
      </p:sp>
    </p:spTree>
    <p:extLst>
      <p:ext uri="{BB962C8B-B14F-4D97-AF65-F5344CB8AC3E}">
        <p14:creationId xmlns:p14="http://schemas.microsoft.com/office/powerpoint/2010/main" val="257491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3726414"/>
          </a:xfrm>
        </p:spPr>
        <p:txBody>
          <a:bodyPr>
            <a:normAutofit/>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Situatie 1:</a:t>
            </a:r>
            <a:r>
              <a:rPr lang="nl-BE" sz="1800" dirty="0">
                <a:latin typeface="Tahoma" pitchFamily="34" charset="0"/>
                <a:ea typeface="Tahoma" pitchFamily="34" charset="0"/>
                <a:cs typeface="Tahoma" pitchFamily="34" charset="0"/>
                <a:sym typeface="Wingdings" pitchFamily="2" charset="2"/>
              </a:rPr>
              <a:t> </a:t>
            </a:r>
          </a:p>
          <a:p>
            <a:pPr>
              <a:buNone/>
            </a:pPr>
            <a:r>
              <a:rPr lang="nl-BE" sz="1800" dirty="0">
                <a:latin typeface="Tahoma" pitchFamily="34" charset="0"/>
                <a:ea typeface="Tahoma" pitchFamily="34" charset="0"/>
                <a:cs typeface="Tahoma" pitchFamily="34" charset="0"/>
                <a:sym typeface="Wingdings" pitchFamily="2" charset="2"/>
              </a:rPr>
              <a:t>Maak 128-bit-module (32x4bit) met 4 chips van </a:t>
            </a:r>
            <a:r>
              <a:rPr lang="nl-BE" sz="1800" b="1" dirty="0">
                <a:latin typeface="Tahoma" pitchFamily="34" charset="0"/>
                <a:ea typeface="Tahoma" pitchFamily="34" charset="0"/>
                <a:cs typeface="Tahoma" pitchFamily="34" charset="0"/>
                <a:sym typeface="Wingdings" pitchFamily="2" charset="2"/>
              </a:rPr>
              <a:t>32x1 bit</a:t>
            </a:r>
          </a:p>
          <a:p>
            <a:pPr>
              <a:buNone/>
            </a:pPr>
            <a:endParaRPr lang="nl-BE" sz="600" b="1" dirty="0">
              <a:latin typeface="Tahoma" pitchFamily="34" charset="0"/>
              <a:ea typeface="Tahoma" pitchFamily="34" charset="0"/>
              <a:cs typeface="Tahoma" pitchFamily="34" charset="0"/>
              <a:sym typeface="Wingdings" pitchFamily="2" charset="2"/>
            </a:endParaRP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Aantal datalijnen bij 32x1-chip?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Aantal adreslijnen bij 32x1-chip?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Welke stuurlijnen heeft 32x1-chip?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Hoe organiseren we onze module?</a:t>
            </a:r>
          </a:p>
          <a:p>
            <a:pPr marL="1950244" lvl="1" indent="-257175">
              <a:spcBef>
                <a:spcPts val="1350"/>
              </a:spcBef>
            </a:pPr>
            <a:r>
              <a:rPr lang="nl-BE" sz="1800" dirty="0">
                <a:latin typeface="Tahoma" pitchFamily="34" charset="0"/>
                <a:ea typeface="Tahoma" pitchFamily="34" charset="0"/>
                <a:cs typeface="Tahoma" pitchFamily="34" charset="0"/>
                <a:sym typeface="Wingdings" pitchFamily="2" charset="2"/>
              </a:rPr>
              <a:t>Elke chip zorgt voor 1 datalijn</a:t>
            </a:r>
          </a:p>
          <a:p>
            <a:pPr marL="1950244" lvl="1" indent="-257175"/>
            <a:r>
              <a:rPr lang="nl-BE" sz="1800" dirty="0">
                <a:latin typeface="Tahoma" pitchFamily="34" charset="0"/>
                <a:ea typeface="Tahoma" pitchFamily="34" charset="0"/>
                <a:cs typeface="Tahoma" pitchFamily="34" charset="0"/>
                <a:sym typeface="Wingdings" pitchFamily="2" charset="2"/>
              </a:rPr>
              <a:t>Elke chip gebruikt dezelfde 5 adreslijnen</a:t>
            </a:r>
          </a:p>
          <a:p>
            <a:pPr marL="1950244" lvl="1" indent="-257175"/>
            <a:r>
              <a:rPr lang="nl-BE" sz="1800" dirty="0">
                <a:latin typeface="Tahoma" pitchFamily="34" charset="0"/>
                <a:ea typeface="Tahoma" pitchFamily="34" charset="0"/>
                <a:cs typeface="Tahoma" pitchFamily="34" charset="0"/>
                <a:sym typeface="Wingdings" pitchFamily="2" charset="2"/>
              </a:rPr>
              <a:t>CS is voor elke chip gemeenschappelijk</a:t>
            </a:r>
          </a:p>
          <a:p>
            <a:pPr marL="1950244" lvl="1" indent="-257175"/>
            <a:r>
              <a:rPr lang="nl-BE" sz="1800" dirty="0">
                <a:latin typeface="Tahoma" pitchFamily="34" charset="0"/>
                <a:ea typeface="Tahoma" pitchFamily="34" charset="0"/>
                <a:cs typeface="Tahoma" pitchFamily="34" charset="0"/>
                <a:sym typeface="Wingdings" pitchFamily="2" charset="2"/>
              </a:rPr>
              <a:t>ook RD en WR zijn gemeenschappelijk</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45</a:t>
            </a:fld>
            <a:endParaRPr lang="nl-NL" dirty="0">
              <a:latin typeface="Arial"/>
            </a:endParaRPr>
          </a:p>
        </p:txBody>
      </p:sp>
      <p:sp>
        <p:nvSpPr>
          <p:cNvPr id="7" name="Tijdelijke aanduiding voor inhoud 2">
            <a:extLst>
              <a:ext uri="{FF2B5EF4-FFF2-40B4-BE49-F238E27FC236}">
                <a16:creationId xmlns:a16="http://schemas.microsoft.com/office/drawing/2014/main" id="{3A2B9543-136A-488D-AF4D-04A9345D6354}"/>
              </a:ext>
            </a:extLst>
          </p:cNvPr>
          <p:cNvSpPr txBox="1">
            <a:spLocks/>
          </p:cNvSpPr>
          <p:nvPr/>
        </p:nvSpPr>
        <p:spPr>
          <a:xfrm>
            <a:off x="5595705" y="1884944"/>
            <a:ext cx="1505885" cy="129671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1 datalijn</a:t>
            </a:r>
          </a:p>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5 adreslijnen</a:t>
            </a:r>
          </a:p>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WR, RD, CS</a:t>
            </a:r>
          </a:p>
        </p:txBody>
      </p:sp>
    </p:spTree>
    <p:extLst>
      <p:ext uri="{BB962C8B-B14F-4D97-AF65-F5344CB8AC3E}">
        <p14:creationId xmlns:p14="http://schemas.microsoft.com/office/powerpoint/2010/main" val="407486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639678"/>
          </a:xfrm>
        </p:spPr>
        <p:txBody>
          <a:bodyPr>
            <a:normAutofit/>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Situatie 1:</a:t>
            </a:r>
            <a:r>
              <a:rPr lang="nl-BE" sz="1800" dirty="0">
                <a:latin typeface="Tahoma" pitchFamily="34" charset="0"/>
                <a:ea typeface="Tahoma" pitchFamily="34" charset="0"/>
                <a:cs typeface="Tahoma" pitchFamily="34" charset="0"/>
                <a:sym typeface="Wingdings" pitchFamily="2" charset="2"/>
              </a:rPr>
              <a:t> 32x4bit-module met 4 chips van </a:t>
            </a:r>
            <a:r>
              <a:rPr lang="nl-BE" sz="1800" b="1" dirty="0">
                <a:latin typeface="Tahoma" pitchFamily="34" charset="0"/>
                <a:ea typeface="Tahoma" pitchFamily="34" charset="0"/>
                <a:cs typeface="Tahoma" pitchFamily="34" charset="0"/>
                <a:sym typeface="Wingdings" pitchFamily="2" charset="2"/>
              </a:rPr>
              <a:t>32x1 bit</a:t>
            </a:r>
          </a:p>
          <a:p>
            <a:pPr>
              <a:buNone/>
            </a:pPr>
            <a:endParaRPr lang="nl-BE" sz="1800" dirty="0">
              <a:latin typeface="Tahoma" pitchFamily="34" charset="0"/>
              <a:ea typeface="Tahoma" pitchFamily="34" charset="0"/>
              <a:cs typeface="Tahoma" pitchFamily="34" charset="0"/>
              <a:sym typeface="Wingdings" pitchFamily="2" charset="2"/>
            </a:endParaRPr>
          </a:p>
          <a:p>
            <a:pPr>
              <a:buNone/>
            </a:pPr>
            <a:endParaRPr lang="nl-BE" sz="1800" dirty="0">
              <a:latin typeface="Tahoma" pitchFamily="34" charset="0"/>
              <a:ea typeface="Tahoma" pitchFamily="34" charset="0"/>
              <a:cs typeface="Tahoma" pitchFamily="34" charset="0"/>
              <a:sym typeface="Wingdings" pitchFamily="2" charset="2"/>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46</a:t>
            </a:fld>
            <a:endParaRPr lang="nl-NL" dirty="0">
              <a:latin typeface="Arial"/>
            </a:endParaRPr>
          </a:p>
        </p:txBody>
      </p:sp>
      <p:pic>
        <p:nvPicPr>
          <p:cNvPr id="7" name="Afbeelding 6">
            <a:extLst>
              <a:ext uri="{FF2B5EF4-FFF2-40B4-BE49-F238E27FC236}">
                <a16:creationId xmlns:a16="http://schemas.microsoft.com/office/drawing/2014/main" id="{E54B7E6A-488F-9549-974E-83490DCEBF47}"/>
              </a:ext>
            </a:extLst>
          </p:cNvPr>
          <p:cNvPicPr>
            <a:picLocks noChangeAspect="1"/>
          </p:cNvPicPr>
          <p:nvPr/>
        </p:nvPicPr>
        <p:blipFill>
          <a:blip r:embed="rId3"/>
          <a:stretch>
            <a:fillRect/>
          </a:stretch>
        </p:blipFill>
        <p:spPr>
          <a:xfrm>
            <a:off x="2116578" y="1379421"/>
            <a:ext cx="4910844" cy="3683133"/>
          </a:xfrm>
          <a:prstGeom prst="rect">
            <a:avLst/>
          </a:prstGeom>
        </p:spPr>
      </p:pic>
    </p:spTree>
    <p:extLst>
      <p:ext uri="{BB962C8B-B14F-4D97-AF65-F5344CB8AC3E}">
        <p14:creationId xmlns:p14="http://schemas.microsoft.com/office/powerpoint/2010/main" val="318679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3726414"/>
          </a:xfrm>
        </p:spPr>
        <p:txBody>
          <a:bodyPr>
            <a:normAutofit lnSpcReduction="10000"/>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Situatie 2:</a:t>
            </a:r>
            <a:r>
              <a:rPr lang="nl-BE" sz="1800" dirty="0">
                <a:latin typeface="Tahoma" pitchFamily="34" charset="0"/>
                <a:ea typeface="Tahoma" pitchFamily="34" charset="0"/>
                <a:cs typeface="Tahoma" pitchFamily="34" charset="0"/>
                <a:sym typeface="Wingdings" pitchFamily="2" charset="2"/>
              </a:rPr>
              <a:t> </a:t>
            </a:r>
          </a:p>
          <a:p>
            <a:pPr>
              <a:buNone/>
            </a:pPr>
            <a:r>
              <a:rPr lang="nl-BE" sz="1800" dirty="0">
                <a:latin typeface="Tahoma" pitchFamily="34" charset="0"/>
                <a:ea typeface="Tahoma" pitchFamily="34" charset="0"/>
                <a:cs typeface="Tahoma" pitchFamily="34" charset="0"/>
                <a:sym typeface="Wingdings" pitchFamily="2" charset="2"/>
              </a:rPr>
              <a:t>Maak 128-bit-module (32x4bit) met 4 chips van </a:t>
            </a:r>
            <a:r>
              <a:rPr lang="nl-BE" sz="1800" b="1" dirty="0">
                <a:latin typeface="Tahoma" pitchFamily="34" charset="0"/>
                <a:ea typeface="Tahoma" pitchFamily="34" charset="0"/>
                <a:cs typeface="Tahoma" pitchFamily="34" charset="0"/>
                <a:sym typeface="Wingdings" pitchFamily="2" charset="2"/>
              </a:rPr>
              <a:t>8x4 bit</a:t>
            </a:r>
          </a:p>
          <a:p>
            <a:pPr>
              <a:buNone/>
            </a:pPr>
            <a:endParaRPr lang="nl-BE" sz="600" b="1" dirty="0">
              <a:latin typeface="Tahoma" pitchFamily="34" charset="0"/>
              <a:ea typeface="Tahoma" pitchFamily="34" charset="0"/>
              <a:cs typeface="Tahoma" pitchFamily="34" charset="0"/>
              <a:sym typeface="Wingdings" pitchFamily="2" charset="2"/>
            </a:endParaRP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Aantal datalijnen bij 8x4-chip?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Aantal adreslijnen bij 8x4-chip?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Welke stuurlijnen heeft 8x4-chip?</a:t>
            </a:r>
          </a:p>
          <a:p>
            <a:pPr marL="257175" lvl="1" indent="-257175">
              <a:spcBef>
                <a:spcPts val="900"/>
              </a:spcBef>
              <a:buNone/>
            </a:pPr>
            <a:r>
              <a:rPr lang="nl-BE" sz="1800" dirty="0">
                <a:latin typeface="Tahoma" pitchFamily="34" charset="0"/>
                <a:ea typeface="Tahoma" pitchFamily="34" charset="0"/>
                <a:cs typeface="Tahoma" pitchFamily="34" charset="0"/>
                <a:sym typeface="Wingdings" pitchFamily="2" charset="2"/>
              </a:rPr>
              <a:t>Hoe organiseren we onze module?</a:t>
            </a:r>
          </a:p>
          <a:p>
            <a:pPr marL="514350" lvl="1" indent="-257175">
              <a:spcBef>
                <a:spcPts val="1350"/>
              </a:spcBef>
            </a:pPr>
            <a:r>
              <a:rPr lang="nl-BE" sz="1800" dirty="0">
                <a:latin typeface="Tahoma" pitchFamily="34" charset="0"/>
                <a:ea typeface="Tahoma" pitchFamily="34" charset="0"/>
                <a:cs typeface="Tahoma" pitchFamily="34" charset="0"/>
                <a:sym typeface="Wingdings" pitchFamily="2" charset="2"/>
              </a:rPr>
              <a:t>De 4 datalijnen van de 4 chips zijn doorverbonden</a:t>
            </a:r>
          </a:p>
          <a:p>
            <a:pPr marL="514350" lvl="1" indent="-257175"/>
            <a:r>
              <a:rPr lang="nl-BE" sz="1800" dirty="0">
                <a:latin typeface="Tahoma" pitchFamily="34" charset="0"/>
                <a:ea typeface="Tahoma" pitchFamily="34" charset="0"/>
                <a:cs typeface="Tahoma" pitchFamily="34" charset="0"/>
                <a:sym typeface="Wingdings" pitchFamily="2" charset="2"/>
              </a:rPr>
              <a:t>Elke chip gebruikt de 3 </a:t>
            </a:r>
            <a:r>
              <a:rPr lang="nl-BE" sz="1800" b="1" i="1" dirty="0">
                <a:latin typeface="Tahoma" pitchFamily="34" charset="0"/>
                <a:ea typeface="Tahoma" pitchFamily="34" charset="0"/>
                <a:cs typeface="Tahoma" pitchFamily="34" charset="0"/>
                <a:sym typeface="Wingdings" pitchFamily="2" charset="2"/>
              </a:rPr>
              <a:t>laagste</a:t>
            </a:r>
            <a:r>
              <a:rPr lang="nl-BE" sz="1800" dirty="0">
                <a:latin typeface="Tahoma" pitchFamily="34" charset="0"/>
                <a:ea typeface="Tahoma" pitchFamily="34" charset="0"/>
                <a:cs typeface="Tahoma" pitchFamily="34" charset="0"/>
                <a:sym typeface="Wingdings" pitchFamily="2" charset="2"/>
              </a:rPr>
              <a:t> adreslijnen v/d module</a:t>
            </a:r>
          </a:p>
          <a:p>
            <a:pPr marL="514350" lvl="1" indent="-257175"/>
            <a:r>
              <a:rPr lang="nl-BE" sz="1800" dirty="0">
                <a:latin typeface="Tahoma" pitchFamily="34" charset="0"/>
                <a:ea typeface="Tahoma" pitchFamily="34" charset="0"/>
                <a:cs typeface="Tahoma" pitchFamily="34" charset="0"/>
                <a:sym typeface="Wingdings" pitchFamily="2" charset="2"/>
              </a:rPr>
              <a:t>De 2 </a:t>
            </a:r>
            <a:r>
              <a:rPr lang="nl-BE" sz="1800" b="1" i="1" dirty="0">
                <a:latin typeface="Tahoma" pitchFamily="34" charset="0"/>
                <a:ea typeface="Tahoma" pitchFamily="34" charset="0"/>
                <a:cs typeface="Tahoma" pitchFamily="34" charset="0"/>
                <a:sym typeface="Wingdings" pitchFamily="2" charset="2"/>
              </a:rPr>
              <a:t>hoogste</a:t>
            </a:r>
            <a:r>
              <a:rPr lang="nl-BE" sz="1800" dirty="0">
                <a:latin typeface="Tahoma" pitchFamily="34" charset="0"/>
                <a:ea typeface="Tahoma" pitchFamily="34" charset="0"/>
                <a:cs typeface="Tahoma" pitchFamily="34" charset="0"/>
                <a:sym typeface="Wingdings" pitchFamily="2" charset="2"/>
              </a:rPr>
              <a:t> adreslijnen zorgen (via een decoder)</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voor het activeren van de juiste CS</a:t>
            </a:r>
          </a:p>
          <a:p>
            <a:pPr marL="514350" lvl="1" indent="-257175"/>
            <a:r>
              <a:rPr lang="nl-BE" sz="1800" dirty="0">
                <a:latin typeface="Tahoma" pitchFamily="34" charset="0"/>
                <a:ea typeface="Tahoma" pitchFamily="34" charset="0"/>
                <a:cs typeface="Tahoma" pitchFamily="34" charset="0"/>
                <a:sym typeface="Wingdings" pitchFamily="2" charset="2"/>
              </a:rPr>
              <a:t>WR en RD zijn gemeenschappelijk voor de 4 chips</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47</a:t>
            </a:fld>
            <a:endParaRPr lang="nl-NL" dirty="0">
              <a:latin typeface="Arial"/>
            </a:endParaRPr>
          </a:p>
        </p:txBody>
      </p:sp>
      <p:sp>
        <p:nvSpPr>
          <p:cNvPr id="7" name="Tijdelijke aanduiding voor inhoud 2">
            <a:extLst>
              <a:ext uri="{FF2B5EF4-FFF2-40B4-BE49-F238E27FC236}">
                <a16:creationId xmlns:a16="http://schemas.microsoft.com/office/drawing/2014/main" id="{3A2B9543-136A-488D-AF4D-04A9345D6354}"/>
              </a:ext>
            </a:extLst>
          </p:cNvPr>
          <p:cNvSpPr txBox="1">
            <a:spLocks/>
          </p:cNvSpPr>
          <p:nvPr/>
        </p:nvSpPr>
        <p:spPr>
          <a:xfrm>
            <a:off x="5595705" y="1756357"/>
            <a:ext cx="1505885" cy="129671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4 datalijn</a:t>
            </a:r>
          </a:p>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3 adreslijnen</a:t>
            </a:r>
          </a:p>
          <a:p>
            <a:pPr marL="257175" lvl="1" indent="-257175" defTabSz="342900">
              <a:spcBef>
                <a:spcPts val="900"/>
              </a:spcBef>
              <a:buNone/>
            </a:pPr>
            <a:r>
              <a:rPr lang="nl-BE" sz="1800" dirty="0">
                <a:solidFill>
                  <a:prstClr val="black"/>
                </a:solidFill>
                <a:latin typeface="Tahoma" pitchFamily="34" charset="0"/>
                <a:ea typeface="Tahoma" pitchFamily="34" charset="0"/>
                <a:cs typeface="Tahoma" pitchFamily="34" charset="0"/>
                <a:sym typeface="Wingdings" pitchFamily="2" charset="2"/>
              </a:rPr>
              <a:t>WR, RD, CS</a:t>
            </a:r>
          </a:p>
        </p:txBody>
      </p:sp>
    </p:spTree>
    <p:extLst>
      <p:ext uri="{BB962C8B-B14F-4D97-AF65-F5344CB8AC3E}">
        <p14:creationId xmlns:p14="http://schemas.microsoft.com/office/powerpoint/2010/main" val="243078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639678"/>
          </a:xfrm>
        </p:spPr>
        <p:txBody>
          <a:bodyPr>
            <a:normAutofit/>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Situatie 2:</a:t>
            </a:r>
            <a:r>
              <a:rPr lang="nl-BE" sz="1800" dirty="0">
                <a:latin typeface="Tahoma" pitchFamily="34" charset="0"/>
                <a:ea typeface="Tahoma" pitchFamily="34" charset="0"/>
                <a:cs typeface="Tahoma" pitchFamily="34" charset="0"/>
                <a:sym typeface="Wingdings" pitchFamily="2" charset="2"/>
              </a:rPr>
              <a:t> 32x4bit-module met 4 chips van </a:t>
            </a:r>
            <a:r>
              <a:rPr lang="nl-BE" sz="1800" b="1" dirty="0">
                <a:latin typeface="Tahoma" pitchFamily="34" charset="0"/>
                <a:ea typeface="Tahoma" pitchFamily="34" charset="0"/>
                <a:cs typeface="Tahoma" pitchFamily="34" charset="0"/>
                <a:sym typeface="Wingdings" pitchFamily="2" charset="2"/>
              </a:rPr>
              <a:t>8x4 bit</a:t>
            </a:r>
          </a:p>
          <a:p>
            <a:pPr>
              <a:buNone/>
            </a:pPr>
            <a:endParaRPr lang="nl-BE" sz="1800" dirty="0">
              <a:latin typeface="Tahoma" pitchFamily="34" charset="0"/>
              <a:ea typeface="Tahoma" pitchFamily="34" charset="0"/>
              <a:cs typeface="Tahoma" pitchFamily="34" charset="0"/>
              <a:sym typeface="Wingdings" pitchFamily="2" charset="2"/>
            </a:endParaRPr>
          </a:p>
          <a:p>
            <a:pPr>
              <a:buNone/>
            </a:pPr>
            <a:endParaRPr lang="nl-BE" sz="1800" dirty="0">
              <a:latin typeface="Tahoma" pitchFamily="34" charset="0"/>
              <a:ea typeface="Tahoma" pitchFamily="34" charset="0"/>
              <a:cs typeface="Tahoma" pitchFamily="34" charset="0"/>
              <a:sym typeface="Wingdings" pitchFamily="2" charset="2"/>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48</a:t>
            </a:fld>
            <a:endParaRPr lang="nl-NL" dirty="0">
              <a:latin typeface="Arial"/>
            </a:endParaRPr>
          </a:p>
        </p:txBody>
      </p:sp>
      <p:pic>
        <p:nvPicPr>
          <p:cNvPr id="6" name="Afbeelding 5">
            <a:extLst>
              <a:ext uri="{FF2B5EF4-FFF2-40B4-BE49-F238E27FC236}">
                <a16:creationId xmlns:a16="http://schemas.microsoft.com/office/drawing/2014/main" id="{C40835FF-8809-D948-9893-3C232EDDA901}"/>
              </a:ext>
            </a:extLst>
          </p:cNvPr>
          <p:cNvPicPr>
            <a:picLocks noChangeAspect="1"/>
          </p:cNvPicPr>
          <p:nvPr/>
        </p:nvPicPr>
        <p:blipFill>
          <a:blip r:embed="rId3"/>
          <a:stretch>
            <a:fillRect/>
          </a:stretch>
        </p:blipFill>
        <p:spPr>
          <a:xfrm>
            <a:off x="2083331" y="1380374"/>
            <a:ext cx="5018772" cy="3764079"/>
          </a:xfrm>
          <a:prstGeom prst="rect">
            <a:avLst/>
          </a:prstGeom>
        </p:spPr>
      </p:pic>
    </p:spTree>
    <p:extLst>
      <p:ext uri="{BB962C8B-B14F-4D97-AF65-F5344CB8AC3E}">
        <p14:creationId xmlns:p14="http://schemas.microsoft.com/office/powerpoint/2010/main" val="2124847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639678"/>
          </a:xfrm>
        </p:spPr>
        <p:txBody>
          <a:bodyPr>
            <a:normAutofit/>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Situatie 3:</a:t>
            </a:r>
            <a:r>
              <a:rPr lang="nl-BE" sz="1800" dirty="0">
                <a:latin typeface="Tahoma" pitchFamily="34" charset="0"/>
                <a:ea typeface="Tahoma" pitchFamily="34" charset="0"/>
                <a:cs typeface="Tahoma" pitchFamily="34" charset="0"/>
                <a:sym typeface="Wingdings" pitchFamily="2" charset="2"/>
              </a:rPr>
              <a:t> 32x4bit-module met 4 chips van </a:t>
            </a:r>
            <a:r>
              <a:rPr lang="nl-BE" sz="1800" b="1" dirty="0">
                <a:latin typeface="Tahoma" pitchFamily="34" charset="0"/>
                <a:ea typeface="Tahoma" pitchFamily="34" charset="0"/>
                <a:cs typeface="Tahoma" pitchFamily="34" charset="0"/>
                <a:sym typeface="Wingdings" pitchFamily="2" charset="2"/>
              </a:rPr>
              <a:t>16x2 bit</a:t>
            </a:r>
          </a:p>
          <a:p>
            <a:pPr>
              <a:buNone/>
            </a:pPr>
            <a:endParaRPr lang="nl-BE" sz="1800" dirty="0">
              <a:latin typeface="Tahoma" pitchFamily="34" charset="0"/>
              <a:ea typeface="Tahoma" pitchFamily="34" charset="0"/>
              <a:cs typeface="Tahoma" pitchFamily="34" charset="0"/>
              <a:sym typeface="Wingdings" pitchFamily="2" charset="2"/>
            </a:endParaRPr>
          </a:p>
          <a:p>
            <a:pPr>
              <a:buNone/>
            </a:pPr>
            <a:endParaRPr lang="nl-BE" sz="1800" dirty="0">
              <a:latin typeface="Tahoma" pitchFamily="34" charset="0"/>
              <a:ea typeface="Tahoma" pitchFamily="34" charset="0"/>
              <a:cs typeface="Tahoma" pitchFamily="34" charset="0"/>
              <a:sym typeface="Wingdings" pitchFamily="2" charset="2"/>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49</a:t>
            </a:fld>
            <a:endParaRPr lang="nl-NL" dirty="0">
              <a:latin typeface="Arial"/>
            </a:endParaRPr>
          </a:p>
        </p:txBody>
      </p:sp>
      <p:pic>
        <p:nvPicPr>
          <p:cNvPr id="7" name="Afbeelding 6">
            <a:extLst>
              <a:ext uri="{FF2B5EF4-FFF2-40B4-BE49-F238E27FC236}">
                <a16:creationId xmlns:a16="http://schemas.microsoft.com/office/drawing/2014/main" id="{C99BE8B0-DC0D-534B-B679-1AB24C2B3391}"/>
              </a:ext>
            </a:extLst>
          </p:cNvPr>
          <p:cNvPicPr>
            <a:picLocks noChangeAspect="1"/>
          </p:cNvPicPr>
          <p:nvPr/>
        </p:nvPicPr>
        <p:blipFill>
          <a:blip r:embed="rId3"/>
          <a:stretch>
            <a:fillRect/>
          </a:stretch>
        </p:blipFill>
        <p:spPr>
          <a:xfrm>
            <a:off x="2572812" y="1373304"/>
            <a:ext cx="3938825" cy="2954119"/>
          </a:xfrm>
          <a:prstGeom prst="rect">
            <a:avLst/>
          </a:prstGeom>
        </p:spPr>
      </p:pic>
    </p:spTree>
    <p:extLst>
      <p:ext uri="{BB962C8B-B14F-4D97-AF65-F5344CB8AC3E}">
        <p14:creationId xmlns:p14="http://schemas.microsoft.com/office/powerpoint/2010/main" val="74509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Autofit/>
          </a:bodyPr>
          <a:lstStyle/>
          <a:p>
            <a:pPr marL="0" indent="0" fontAlgn="base">
              <a:buNone/>
            </a:pPr>
            <a:r>
              <a:rPr lang="nl-BE" sz="1600" b="0" dirty="0"/>
              <a:t>5.1. Algemeen schema.</a:t>
            </a:r>
          </a:p>
          <a:p>
            <a:pPr marL="0" indent="0" fontAlgn="base">
              <a:buNone/>
            </a:pPr>
            <a:r>
              <a:rPr lang="nl-BE" sz="1600" b="0" dirty="0"/>
              <a:t>5.2. De ALU.</a:t>
            </a:r>
          </a:p>
          <a:p>
            <a:pPr marL="0" indent="0" fontAlgn="base">
              <a:buNone/>
            </a:pPr>
            <a:r>
              <a:rPr lang="nl-BE" sz="1600" b="0" dirty="0"/>
              <a:t>	5.2.1. Wat is een ALU?</a:t>
            </a:r>
          </a:p>
          <a:p>
            <a:pPr marL="0" indent="0" fontAlgn="base">
              <a:buNone/>
            </a:pPr>
            <a:r>
              <a:rPr lang="nl-BE" sz="1600" b="0" dirty="0"/>
              <a:t>	5.2.2. Werking van een 1-bit ALU?</a:t>
            </a:r>
          </a:p>
          <a:p>
            <a:pPr marL="0" indent="0" fontAlgn="base">
              <a:buNone/>
            </a:pPr>
            <a:r>
              <a:rPr lang="nl-BE" sz="1600" b="0" dirty="0"/>
              <a:t>	5.2.3. Een n-bit ALU.</a:t>
            </a:r>
            <a:endParaRPr lang="en-US" sz="1600" b="0" dirty="0"/>
          </a:p>
          <a:p>
            <a:pPr marL="0" indent="0" fontAlgn="base">
              <a:buNone/>
            </a:pPr>
            <a:r>
              <a:rPr lang="en-US" sz="1600" b="0" dirty="0"/>
              <a:t>5.3. </a:t>
            </a:r>
            <a:r>
              <a:rPr lang="en-US" sz="1600" b="0" dirty="0" err="1"/>
              <a:t>Bouwstenen</a:t>
            </a:r>
            <a:r>
              <a:rPr lang="en-US" sz="1600" b="0" dirty="0"/>
              <a:t> van </a:t>
            </a:r>
            <a:r>
              <a:rPr lang="en-US" sz="1600" b="0" dirty="0" err="1"/>
              <a:t>een</a:t>
            </a:r>
            <a:r>
              <a:rPr lang="en-US" sz="1600" b="0" dirty="0"/>
              <a:t> </a:t>
            </a:r>
            <a:r>
              <a:rPr lang="en-US" sz="1600" b="0" dirty="0" err="1"/>
              <a:t>geheugen</a:t>
            </a:r>
            <a:r>
              <a:rPr lang="en-US" sz="1600" b="0" dirty="0"/>
              <a:t>.</a:t>
            </a:r>
          </a:p>
          <a:p>
            <a:pPr marL="0" indent="0" fontAlgn="base">
              <a:buNone/>
            </a:pPr>
            <a:r>
              <a:rPr lang="en-US" sz="1600" b="0" dirty="0"/>
              <a:t>	5.3.1. De SR-latch.</a:t>
            </a:r>
          </a:p>
          <a:p>
            <a:pPr marL="0" indent="0" fontAlgn="base">
              <a:buNone/>
            </a:pPr>
            <a:r>
              <a:rPr lang="en-US" sz="1600" b="0" dirty="0"/>
              <a:t>	5.3.2. De </a:t>
            </a:r>
            <a:r>
              <a:rPr lang="en-US" sz="1600" b="0" dirty="0" err="1"/>
              <a:t>geklokte</a:t>
            </a:r>
            <a:r>
              <a:rPr lang="en-US" sz="1600" b="0" dirty="0"/>
              <a:t> SR-latch.</a:t>
            </a:r>
          </a:p>
          <a:p>
            <a:pPr marL="0" indent="0" fontAlgn="base">
              <a:buNone/>
            </a:pPr>
            <a:r>
              <a:rPr lang="en-US" sz="1600" b="0" dirty="0"/>
              <a:t>	5.3.3. De </a:t>
            </a:r>
            <a:r>
              <a:rPr lang="en-US" sz="1600" b="0" dirty="0" err="1"/>
              <a:t>geklokte</a:t>
            </a:r>
            <a:r>
              <a:rPr lang="en-US" sz="1600" b="0" dirty="0"/>
              <a:t> D-latch.</a:t>
            </a:r>
          </a:p>
          <a:p>
            <a:pPr marL="0" indent="0" fontAlgn="base">
              <a:buNone/>
            </a:pPr>
            <a:r>
              <a:rPr lang="en-US" sz="1600" b="0" dirty="0"/>
              <a:t>	5.3.4. De D-flip-flop.</a:t>
            </a:r>
          </a:p>
          <a:p>
            <a:pPr marL="0" indent="0" fontAlgn="base">
              <a:buNone/>
            </a:pPr>
            <a:r>
              <a:rPr lang="en-US" sz="1600" b="0" dirty="0"/>
              <a:t>	5.3.5. </a:t>
            </a:r>
            <a:r>
              <a:rPr lang="en-US" sz="1600" b="0" dirty="0" err="1"/>
              <a:t>Een</a:t>
            </a:r>
            <a:r>
              <a:rPr lang="en-US" sz="1600" b="0" dirty="0"/>
              <a:t> register.</a:t>
            </a:r>
            <a:endParaRPr lang="nl-BE" sz="1600" b="0" dirty="0"/>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Interne computeronderdelen.</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19/09/2023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5</a:t>
            </a:fld>
            <a:endParaRPr lang="nl-BE"/>
          </a:p>
        </p:txBody>
      </p:sp>
    </p:spTree>
    <p:extLst>
      <p:ext uri="{BB962C8B-B14F-4D97-AF65-F5344CB8AC3E}">
        <p14:creationId xmlns:p14="http://schemas.microsoft.com/office/powerpoint/2010/main" val="4079958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3" name="Tijdelijke aanduiding voor inhoud 2"/>
          <p:cNvSpPr>
            <a:spLocks noGrp="1"/>
          </p:cNvSpPr>
          <p:nvPr>
            <p:ph idx="1"/>
          </p:nvPr>
        </p:nvSpPr>
        <p:spPr>
          <a:xfrm>
            <a:off x="1527334" y="1059582"/>
            <a:ext cx="6130766" cy="3726414"/>
          </a:xfrm>
        </p:spPr>
        <p:txBody>
          <a:bodyPr>
            <a:normAutofit fontScale="92500" lnSpcReduction="10000"/>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Realistischer voorbeeld:</a:t>
            </a:r>
          </a:p>
          <a:p>
            <a:pPr>
              <a:buNone/>
            </a:pPr>
            <a:r>
              <a:rPr lang="nl-BE" sz="1800" dirty="0">
                <a:latin typeface="Tahoma" pitchFamily="34" charset="0"/>
                <a:ea typeface="Tahoma" pitchFamily="34" charset="0"/>
                <a:cs typeface="Tahoma" pitchFamily="34" charset="0"/>
                <a:sym typeface="Wingdings" pitchFamily="2" charset="2"/>
              </a:rPr>
              <a:t>Maak een 1G</a:t>
            </a:r>
            <a:r>
              <a:rPr lang="nl-BE" sz="1050" dirty="0">
                <a:latin typeface="Tahoma" pitchFamily="34" charset="0"/>
                <a:ea typeface="Tahoma" pitchFamily="34" charset="0"/>
                <a:cs typeface="Tahoma" pitchFamily="34" charset="0"/>
                <a:sym typeface="Wingdings" pitchFamily="2" charset="2"/>
              </a:rPr>
              <a:t>i</a:t>
            </a:r>
            <a:r>
              <a:rPr lang="nl-BE" sz="1800" b="1" dirty="0">
                <a:latin typeface="Tahoma" pitchFamily="34" charset="0"/>
                <a:ea typeface="Tahoma" pitchFamily="34" charset="0"/>
                <a:cs typeface="Tahoma" pitchFamily="34" charset="0"/>
                <a:sym typeface="Wingdings" pitchFamily="2" charset="2"/>
              </a:rPr>
              <a:t>Byte</a:t>
            </a:r>
            <a:r>
              <a:rPr lang="nl-BE" sz="1800" dirty="0">
                <a:latin typeface="Tahoma" pitchFamily="34" charset="0"/>
                <a:ea typeface="Tahoma" pitchFamily="34" charset="0"/>
                <a:cs typeface="Tahoma" pitchFamily="34" charset="0"/>
                <a:sym typeface="Wingdings" pitchFamily="2" charset="2"/>
              </a:rPr>
              <a:t>-module, woordbreedte 64-</a:t>
            </a:r>
            <a:r>
              <a:rPr lang="nl-BE" sz="1800" b="1" dirty="0">
                <a:latin typeface="Tahoma" pitchFamily="34" charset="0"/>
                <a:ea typeface="Tahoma" pitchFamily="34" charset="0"/>
                <a:cs typeface="Tahoma" pitchFamily="34" charset="0"/>
                <a:sym typeface="Wingdings" pitchFamily="2" charset="2"/>
              </a:rPr>
              <a:t>bit</a:t>
            </a:r>
            <a:endParaRPr lang="nl-BE" sz="1800" dirty="0">
              <a:latin typeface="Tahoma" pitchFamily="34" charset="0"/>
              <a:ea typeface="Tahoma" pitchFamily="34" charset="0"/>
              <a:cs typeface="Tahoma" pitchFamily="34" charset="0"/>
              <a:sym typeface="Wingdings" pitchFamily="2" charset="2"/>
            </a:endParaRPr>
          </a:p>
          <a:p>
            <a:pPr>
              <a:spcAft>
                <a:spcPts val="900"/>
              </a:spcAft>
              <a:buNone/>
            </a:pPr>
            <a:r>
              <a:rPr lang="nl-BE" sz="1800" dirty="0">
                <a:latin typeface="Tahoma" pitchFamily="34" charset="0"/>
                <a:ea typeface="Tahoma" pitchFamily="34" charset="0"/>
                <a:cs typeface="Tahoma" pitchFamily="34" charset="0"/>
                <a:sym typeface="Wingdings" pitchFamily="2" charset="2"/>
              </a:rPr>
              <a:t>Gebruik hierbij 64M</a:t>
            </a:r>
            <a:r>
              <a:rPr lang="nl-BE" sz="900" dirty="0">
                <a:latin typeface="Tahoma" pitchFamily="34" charset="0"/>
                <a:ea typeface="Tahoma" pitchFamily="34" charset="0"/>
                <a:cs typeface="Tahoma" pitchFamily="34" charset="0"/>
                <a:sym typeface="Wingdings" pitchFamily="2" charset="2"/>
              </a:rPr>
              <a:t>i</a:t>
            </a:r>
            <a:r>
              <a:rPr lang="nl-BE" sz="1800" dirty="0">
                <a:latin typeface="Tahoma" pitchFamily="34" charset="0"/>
                <a:ea typeface="Tahoma" pitchFamily="34" charset="0"/>
                <a:cs typeface="Tahoma" pitchFamily="34" charset="0"/>
                <a:sym typeface="Wingdings" pitchFamily="2" charset="2"/>
              </a:rPr>
              <a:t>x8bit-geheugenchips</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64bit-woorden kunnen we opslaan in de module?</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64M</a:t>
            </a:r>
            <a:r>
              <a:rPr lang="nl-BE" sz="900" dirty="0">
                <a:latin typeface="Tahoma" pitchFamily="34" charset="0"/>
                <a:ea typeface="Tahoma" pitchFamily="34" charset="0"/>
                <a:cs typeface="Tahoma" pitchFamily="34" charset="0"/>
                <a:sym typeface="Wingdings" pitchFamily="2" charset="2"/>
              </a:rPr>
              <a:t>i</a:t>
            </a:r>
            <a:r>
              <a:rPr lang="nl-BE" sz="1800" dirty="0">
                <a:latin typeface="Tahoma" pitchFamily="34" charset="0"/>
                <a:ea typeface="Tahoma" pitchFamily="34" charset="0"/>
                <a:cs typeface="Tahoma" pitchFamily="34" charset="0"/>
                <a:sym typeface="Wingdings" pitchFamily="2" charset="2"/>
              </a:rPr>
              <a:t>x8bit-geheugenchips hebben we nodig?</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adres- en datalijnen zal de module hebben?</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adres- en datalijnen hebben de chips?</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adreslijnen worden intern gebruikt voor het ontdubbelen van CS?</a:t>
            </a:r>
          </a:p>
          <a:p>
            <a:pPr marL="342900" indent="-342900">
              <a:spcBef>
                <a:spcPts val="900"/>
              </a:spcBef>
              <a:buFont typeface="+mj-lt"/>
              <a:buAutoNum type="arabicPeriod"/>
            </a:pPr>
            <a:r>
              <a:rPr lang="nl-BE" sz="1800" dirty="0">
                <a:latin typeface="Tahoma" pitchFamily="34" charset="0"/>
                <a:ea typeface="Tahoma" pitchFamily="34" charset="0"/>
                <a:cs typeface="Tahoma" pitchFamily="34" charset="0"/>
                <a:sym typeface="Wingdings" pitchFamily="2" charset="2"/>
              </a:rPr>
              <a:t>Hoeveel chips worden gelijktijdig geactiveerd via CS</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bij 1 lees- of schrijfoperatie?</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50</a:t>
            </a:fld>
            <a:endParaRPr lang="nl-NL" dirty="0">
              <a:latin typeface="Arial"/>
            </a:endParaRPr>
          </a:p>
        </p:txBody>
      </p:sp>
    </p:spTree>
    <p:extLst>
      <p:ext uri="{BB962C8B-B14F-4D97-AF65-F5344CB8AC3E}">
        <p14:creationId xmlns:p14="http://schemas.microsoft.com/office/powerpoint/2010/main" val="60285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A1F1C2-7A18-054C-BD25-241E0E1A81F1}"/>
              </a:ext>
            </a:extLst>
          </p:cNvPr>
          <p:cNvSpPr>
            <a:spLocks noGrp="1"/>
          </p:cNvSpPr>
          <p:nvPr>
            <p:ph type="dt" sz="half" idx="10"/>
          </p:nvPr>
        </p:nvSpPr>
        <p:spPr/>
        <p:txBody>
          <a:bodyPr/>
          <a:lstStyle/>
          <a:p>
            <a:pPr defTabSz="342900"/>
            <a:fld id="{5D70CC12-458C-C347-B253-73C2BCC62B96}" type="datetime1">
              <a:rPr lang="nl-NL">
                <a:solidFill>
                  <a:prstClr val="white">
                    <a:lumMod val="50000"/>
                  </a:prstClr>
                </a:solidFill>
                <a:latin typeface="Arial"/>
              </a:rPr>
              <a:pPr defTabSz="342900"/>
              <a:t>19-9-2023</a:t>
            </a:fld>
            <a:endParaRPr lang="nl-NL" dirty="0">
              <a:solidFill>
                <a:prstClr val="white">
                  <a:lumMod val="50000"/>
                </a:prstClr>
              </a:solidFill>
              <a:latin typeface="Arial"/>
            </a:endParaRPr>
          </a:p>
        </p:txBody>
      </p:sp>
      <p:sp>
        <p:nvSpPr>
          <p:cNvPr id="5" name="Tijdelijke aanduiding voor dianummer 4">
            <a:extLst>
              <a:ext uri="{FF2B5EF4-FFF2-40B4-BE49-F238E27FC236}">
                <a16:creationId xmlns:a16="http://schemas.microsoft.com/office/drawing/2014/main" id="{0215B091-F56D-2642-BD18-1F470F5D4A6B}"/>
              </a:ext>
            </a:extLst>
          </p:cNvPr>
          <p:cNvSpPr>
            <a:spLocks noGrp="1"/>
          </p:cNvSpPr>
          <p:nvPr>
            <p:ph type="sldNum" sz="quarter" idx="12"/>
          </p:nvPr>
        </p:nvSpPr>
        <p:spPr/>
        <p:txBody>
          <a:bodyPr/>
          <a:lstStyle/>
          <a:p>
            <a:pPr defTabSz="342900"/>
            <a:fld id="{E37E43B8-31A3-E844-86FC-F582969E088E}" type="slidenum">
              <a:rPr lang="nl-NL">
                <a:latin typeface="Arial"/>
              </a:rPr>
              <a:pPr defTabSz="342900"/>
              <a:t>51</a:t>
            </a:fld>
            <a:endParaRPr lang="nl-NL">
              <a:latin typeface="Arial"/>
            </a:endParaRPr>
          </a:p>
        </p:txBody>
      </p:sp>
      <p:sp>
        <p:nvSpPr>
          <p:cNvPr id="6" name="Tijdelijke aanduiding voor voettekst 5">
            <a:extLst>
              <a:ext uri="{FF2B5EF4-FFF2-40B4-BE49-F238E27FC236}">
                <a16:creationId xmlns:a16="http://schemas.microsoft.com/office/drawing/2014/main" id="{BE5BD27A-96F7-7B49-881F-AE049AF3D38F}"/>
              </a:ext>
            </a:extLst>
          </p:cNvPr>
          <p:cNvSpPr>
            <a:spLocks noGrp="1"/>
          </p:cNvSpPr>
          <p:nvPr>
            <p:ph type="ftr" sz="quarter" idx="11"/>
          </p:nvPr>
        </p:nvSpPr>
        <p:spPr/>
        <p:txBody>
          <a:bodyPr/>
          <a:lstStyle/>
          <a:p>
            <a:pPr defTabSz="342900"/>
            <a:endParaRPr lang="nl-NL" dirty="0">
              <a:solidFill>
                <a:prstClr val="white">
                  <a:lumMod val="50000"/>
                </a:prstClr>
              </a:solidFill>
              <a:latin typeface="Arial"/>
            </a:endParaRPr>
          </a:p>
        </p:txBody>
      </p:sp>
      <p:sp>
        <p:nvSpPr>
          <p:cNvPr id="10" name="Titel 1">
            <a:extLst>
              <a:ext uri="{FF2B5EF4-FFF2-40B4-BE49-F238E27FC236}">
                <a16:creationId xmlns:a16="http://schemas.microsoft.com/office/drawing/2014/main" id="{579F97D9-0258-4D44-B510-ABFF726A0579}"/>
              </a:ext>
            </a:extLst>
          </p:cNvPr>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13" name="Tijdelijke aanduiding voor inhoud 2">
            <a:extLst>
              <a:ext uri="{FF2B5EF4-FFF2-40B4-BE49-F238E27FC236}">
                <a16:creationId xmlns:a16="http://schemas.microsoft.com/office/drawing/2014/main" id="{25782FAD-E59D-6F4F-97CB-DA2BAD9A1A60}"/>
              </a:ext>
            </a:extLst>
          </p:cNvPr>
          <p:cNvSpPr>
            <a:spLocks noGrp="1"/>
          </p:cNvSpPr>
          <p:nvPr>
            <p:ph idx="1"/>
          </p:nvPr>
        </p:nvSpPr>
        <p:spPr>
          <a:xfrm>
            <a:off x="1588140" y="1115291"/>
            <a:ext cx="5907169" cy="3255069"/>
          </a:xfrm>
        </p:spPr>
        <p:txBody>
          <a:bodyPr>
            <a:normAutofit fontScale="92500" lnSpcReduction="20000"/>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Realistischer voorbeeld (oplossing):</a:t>
            </a:r>
          </a:p>
          <a:p>
            <a:pPr>
              <a:buNone/>
            </a:pPr>
            <a:endParaRPr lang="nl-BE" sz="1800" dirty="0">
              <a:latin typeface="Tahoma" pitchFamily="34" charset="0"/>
              <a:ea typeface="Tahoma" pitchFamily="34" charset="0"/>
              <a:cs typeface="Tahoma" pitchFamily="34" charset="0"/>
              <a:sym typeface="Wingdings" pitchFamily="2" charset="2"/>
            </a:endParaRPr>
          </a:p>
          <a:p>
            <a:pPr marL="342900" indent="-342900">
              <a:spcBef>
                <a:spcPts val="900"/>
              </a:spcBef>
              <a:buAutoNum type="alphaLcParenR"/>
            </a:pPr>
            <a:r>
              <a:rPr lang="nl-BE" sz="1800" dirty="0">
                <a:latin typeface="Tahoma" pitchFamily="34" charset="0"/>
                <a:ea typeface="Tahoma" pitchFamily="34" charset="0"/>
                <a:cs typeface="Tahoma" pitchFamily="34" charset="0"/>
                <a:sym typeface="Wingdings" pitchFamily="2" charset="2"/>
              </a:rPr>
              <a:t>Capaciteit module = 1GiByte = 8 x 2</a:t>
            </a:r>
            <a:r>
              <a:rPr lang="nl-BE" sz="1800" baseline="30000" dirty="0">
                <a:latin typeface="Tahoma" pitchFamily="34" charset="0"/>
                <a:ea typeface="Tahoma" pitchFamily="34" charset="0"/>
                <a:cs typeface="Tahoma" pitchFamily="34" charset="0"/>
                <a:sym typeface="Wingdings" pitchFamily="2" charset="2"/>
              </a:rPr>
              <a:t>10</a:t>
            </a:r>
            <a:r>
              <a:rPr lang="nl-BE" sz="1800" dirty="0">
                <a:latin typeface="Tahoma" pitchFamily="34" charset="0"/>
                <a:ea typeface="Tahoma" pitchFamily="34" charset="0"/>
                <a:cs typeface="Tahoma" pitchFamily="34" charset="0"/>
                <a:sym typeface="Wingdings" pitchFamily="2" charset="2"/>
              </a:rPr>
              <a:t> x 2</a:t>
            </a:r>
            <a:r>
              <a:rPr lang="nl-BE" sz="1800" baseline="30000" dirty="0">
                <a:latin typeface="Tahoma" pitchFamily="34" charset="0"/>
                <a:ea typeface="Tahoma" pitchFamily="34" charset="0"/>
                <a:cs typeface="Tahoma" pitchFamily="34" charset="0"/>
                <a:sym typeface="Wingdings" pitchFamily="2" charset="2"/>
              </a:rPr>
              <a:t>10</a:t>
            </a:r>
            <a:r>
              <a:rPr lang="nl-BE" sz="1800" dirty="0">
                <a:latin typeface="Tahoma" pitchFamily="34" charset="0"/>
                <a:ea typeface="Tahoma" pitchFamily="34" charset="0"/>
                <a:cs typeface="Tahoma" pitchFamily="34" charset="0"/>
                <a:sym typeface="Wingdings" pitchFamily="2" charset="2"/>
              </a:rPr>
              <a:t> x 2</a:t>
            </a:r>
            <a:r>
              <a:rPr lang="nl-BE" sz="1800" baseline="30000" dirty="0">
                <a:latin typeface="Tahoma" pitchFamily="34" charset="0"/>
                <a:ea typeface="Tahoma" pitchFamily="34" charset="0"/>
                <a:cs typeface="Tahoma" pitchFamily="34" charset="0"/>
                <a:sym typeface="Wingdings" pitchFamily="2" charset="2"/>
              </a:rPr>
              <a:t>10</a:t>
            </a:r>
            <a:r>
              <a:rPr lang="nl-BE" sz="1800" dirty="0">
                <a:latin typeface="Tahoma" pitchFamily="34" charset="0"/>
                <a:ea typeface="Tahoma" pitchFamily="34" charset="0"/>
                <a:cs typeface="Tahoma" pitchFamily="34" charset="0"/>
                <a:sym typeface="Wingdings" pitchFamily="2" charset="2"/>
              </a:rPr>
              <a:t> = 2</a:t>
            </a:r>
            <a:r>
              <a:rPr lang="nl-BE" sz="1800" baseline="30000" dirty="0">
                <a:latin typeface="Tahoma" pitchFamily="34" charset="0"/>
                <a:ea typeface="Tahoma" pitchFamily="34" charset="0"/>
                <a:cs typeface="Tahoma" pitchFamily="34" charset="0"/>
                <a:sym typeface="Wingdings" pitchFamily="2" charset="2"/>
              </a:rPr>
              <a:t>33</a:t>
            </a:r>
            <a:r>
              <a:rPr lang="nl-BE" sz="1800" dirty="0">
                <a:latin typeface="Tahoma" pitchFamily="34" charset="0"/>
                <a:ea typeface="Tahoma" pitchFamily="34" charset="0"/>
                <a:cs typeface="Tahoma" pitchFamily="34" charset="0"/>
                <a:sym typeface="Wingdings" pitchFamily="2" charset="2"/>
              </a:rPr>
              <a:t> bit</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Woordbreedte = 64 bit = 2</a:t>
            </a:r>
            <a:r>
              <a:rPr lang="nl-BE" sz="1800" baseline="30000" dirty="0">
                <a:latin typeface="Tahoma" pitchFamily="34" charset="0"/>
                <a:ea typeface="Tahoma" pitchFamily="34" charset="0"/>
                <a:cs typeface="Tahoma" pitchFamily="34" charset="0"/>
                <a:sym typeface="Wingdings" pitchFamily="2" charset="2"/>
              </a:rPr>
              <a:t>6</a:t>
            </a:r>
            <a:r>
              <a:rPr lang="nl-BE" sz="1800" dirty="0">
                <a:latin typeface="Tahoma" pitchFamily="34" charset="0"/>
                <a:ea typeface="Tahoma" pitchFamily="34" charset="0"/>
                <a:cs typeface="Tahoma" pitchFamily="34" charset="0"/>
                <a:sym typeface="Wingdings" pitchFamily="2" charset="2"/>
              </a:rPr>
              <a:t> bit</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=&gt; Aantal woorden in module = 2</a:t>
            </a:r>
            <a:r>
              <a:rPr lang="nl-BE" sz="1800" baseline="30000" dirty="0">
                <a:latin typeface="Tahoma" pitchFamily="34" charset="0"/>
                <a:ea typeface="Tahoma" pitchFamily="34" charset="0"/>
                <a:cs typeface="Tahoma" pitchFamily="34" charset="0"/>
                <a:sym typeface="Wingdings" pitchFamily="2" charset="2"/>
              </a:rPr>
              <a:t>33</a:t>
            </a:r>
            <a:r>
              <a:rPr lang="nl-BE" sz="1800" dirty="0">
                <a:latin typeface="Tahoma" pitchFamily="34" charset="0"/>
                <a:ea typeface="Tahoma" pitchFamily="34" charset="0"/>
                <a:cs typeface="Tahoma" pitchFamily="34" charset="0"/>
                <a:sym typeface="Wingdings" pitchFamily="2" charset="2"/>
              </a:rPr>
              <a:t>/2</a:t>
            </a:r>
            <a:r>
              <a:rPr lang="nl-BE" sz="1800" baseline="30000" dirty="0">
                <a:latin typeface="Tahoma" pitchFamily="34" charset="0"/>
                <a:ea typeface="Tahoma" pitchFamily="34" charset="0"/>
                <a:cs typeface="Tahoma" pitchFamily="34" charset="0"/>
                <a:sym typeface="Wingdings" pitchFamily="2" charset="2"/>
              </a:rPr>
              <a:t>6</a:t>
            </a:r>
            <a:r>
              <a:rPr lang="nl-BE" sz="1800" dirty="0">
                <a:latin typeface="Tahoma" pitchFamily="34" charset="0"/>
                <a:ea typeface="Tahoma" pitchFamily="34" charset="0"/>
                <a:cs typeface="Tahoma" pitchFamily="34" charset="0"/>
                <a:sym typeface="Wingdings" pitchFamily="2" charset="2"/>
              </a:rPr>
              <a:t> = 2</a:t>
            </a:r>
            <a:r>
              <a:rPr lang="nl-BE" sz="1800" baseline="30000" dirty="0">
                <a:latin typeface="Tahoma" pitchFamily="34" charset="0"/>
                <a:ea typeface="Tahoma" pitchFamily="34" charset="0"/>
                <a:cs typeface="Tahoma" pitchFamily="34" charset="0"/>
                <a:sym typeface="Wingdings" pitchFamily="2" charset="2"/>
              </a:rPr>
              <a:t>27</a:t>
            </a:r>
            <a:br>
              <a:rPr lang="nl-BE" sz="1800" baseline="30000" dirty="0">
                <a:latin typeface="Tahoma" pitchFamily="34" charset="0"/>
                <a:ea typeface="Tahoma" pitchFamily="34" charset="0"/>
                <a:cs typeface="Tahoma" pitchFamily="34" charset="0"/>
                <a:sym typeface="Wingdings" pitchFamily="2" charset="2"/>
              </a:rPr>
            </a:br>
            <a:endParaRPr lang="nl-BE" sz="1800" baseline="30000" dirty="0">
              <a:latin typeface="Tahoma" pitchFamily="34" charset="0"/>
              <a:ea typeface="Tahoma" pitchFamily="34" charset="0"/>
              <a:cs typeface="Tahoma" pitchFamily="34" charset="0"/>
              <a:sym typeface="Wingdings" pitchFamily="2" charset="2"/>
            </a:endParaRPr>
          </a:p>
          <a:p>
            <a:pPr marL="342900" indent="-342900">
              <a:spcBef>
                <a:spcPts val="900"/>
              </a:spcBef>
              <a:buAutoNum type="alphaLcParenR"/>
            </a:pPr>
            <a:r>
              <a:rPr lang="nl-BE" sz="1800" dirty="0">
                <a:latin typeface="Tahoma" pitchFamily="34" charset="0"/>
                <a:ea typeface="Tahoma" pitchFamily="34" charset="0"/>
                <a:cs typeface="Tahoma" pitchFamily="34" charset="0"/>
                <a:sym typeface="Wingdings" pitchFamily="2" charset="2"/>
              </a:rPr>
              <a:t>Capaciteit module = 1GiByte = 2</a:t>
            </a:r>
            <a:r>
              <a:rPr lang="nl-BE" sz="1800" baseline="30000" dirty="0">
                <a:latin typeface="Tahoma" pitchFamily="34" charset="0"/>
                <a:ea typeface="Tahoma" pitchFamily="34" charset="0"/>
                <a:cs typeface="Tahoma" pitchFamily="34" charset="0"/>
                <a:sym typeface="Wingdings" pitchFamily="2" charset="2"/>
              </a:rPr>
              <a:t>33</a:t>
            </a:r>
            <a:r>
              <a:rPr lang="nl-BE" sz="1800" dirty="0">
                <a:latin typeface="Tahoma" pitchFamily="34" charset="0"/>
                <a:ea typeface="Tahoma" pitchFamily="34" charset="0"/>
                <a:cs typeface="Tahoma" pitchFamily="34" charset="0"/>
                <a:sym typeface="Wingdings" pitchFamily="2" charset="2"/>
              </a:rPr>
              <a:t> bit (zie a)</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Capaciteit chip = 64Mi x 8 bit = 2</a:t>
            </a:r>
            <a:r>
              <a:rPr lang="nl-BE" sz="1800" baseline="30000" dirty="0">
                <a:latin typeface="Tahoma" pitchFamily="34" charset="0"/>
                <a:ea typeface="Tahoma" pitchFamily="34" charset="0"/>
                <a:cs typeface="Tahoma" pitchFamily="34" charset="0"/>
                <a:sym typeface="Wingdings" pitchFamily="2" charset="2"/>
              </a:rPr>
              <a:t>6</a:t>
            </a:r>
            <a:r>
              <a:rPr lang="nl-BE" sz="1800" dirty="0">
                <a:latin typeface="Tahoma" pitchFamily="34" charset="0"/>
                <a:ea typeface="Tahoma" pitchFamily="34" charset="0"/>
                <a:cs typeface="Tahoma" pitchFamily="34" charset="0"/>
                <a:sym typeface="Wingdings" pitchFamily="2" charset="2"/>
              </a:rPr>
              <a:t> x 2</a:t>
            </a:r>
            <a:r>
              <a:rPr lang="nl-BE" sz="1800" baseline="30000" dirty="0">
                <a:latin typeface="Tahoma" pitchFamily="34" charset="0"/>
                <a:ea typeface="Tahoma" pitchFamily="34" charset="0"/>
                <a:cs typeface="Tahoma" pitchFamily="34" charset="0"/>
                <a:sym typeface="Wingdings" pitchFamily="2" charset="2"/>
              </a:rPr>
              <a:t>20</a:t>
            </a:r>
            <a:r>
              <a:rPr lang="nl-BE" sz="1800" dirty="0">
                <a:latin typeface="Tahoma" pitchFamily="34" charset="0"/>
                <a:ea typeface="Tahoma" pitchFamily="34" charset="0"/>
                <a:cs typeface="Tahoma" pitchFamily="34" charset="0"/>
                <a:sym typeface="Wingdings" pitchFamily="2" charset="2"/>
              </a:rPr>
              <a:t> x 2</a:t>
            </a:r>
            <a:r>
              <a:rPr lang="nl-BE" sz="1800" baseline="30000" dirty="0">
                <a:latin typeface="Tahoma" pitchFamily="34" charset="0"/>
                <a:ea typeface="Tahoma" pitchFamily="34" charset="0"/>
                <a:cs typeface="Tahoma" pitchFamily="34" charset="0"/>
                <a:sym typeface="Wingdings" pitchFamily="2" charset="2"/>
              </a:rPr>
              <a:t>3</a:t>
            </a:r>
            <a:r>
              <a:rPr lang="nl-BE" sz="1800" dirty="0">
                <a:latin typeface="Tahoma" pitchFamily="34" charset="0"/>
                <a:ea typeface="Tahoma" pitchFamily="34" charset="0"/>
                <a:cs typeface="Tahoma" pitchFamily="34" charset="0"/>
                <a:sym typeface="Wingdings" pitchFamily="2" charset="2"/>
              </a:rPr>
              <a:t> bit = 2</a:t>
            </a:r>
            <a:r>
              <a:rPr lang="nl-BE" sz="1800" baseline="30000" dirty="0">
                <a:latin typeface="Tahoma" pitchFamily="34" charset="0"/>
                <a:ea typeface="Tahoma" pitchFamily="34" charset="0"/>
                <a:cs typeface="Tahoma" pitchFamily="34" charset="0"/>
                <a:sym typeface="Wingdings" pitchFamily="2" charset="2"/>
              </a:rPr>
              <a:t>29</a:t>
            </a:r>
            <a:r>
              <a:rPr lang="nl-BE" sz="1800" dirty="0">
                <a:latin typeface="Tahoma" pitchFamily="34" charset="0"/>
                <a:ea typeface="Tahoma" pitchFamily="34" charset="0"/>
                <a:cs typeface="Tahoma" pitchFamily="34" charset="0"/>
                <a:sym typeface="Wingdings" pitchFamily="2" charset="2"/>
              </a:rPr>
              <a:t> bit</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=&gt; Aantal chips = 2</a:t>
            </a:r>
            <a:r>
              <a:rPr lang="nl-BE" sz="1800" baseline="30000" dirty="0">
                <a:latin typeface="Tahoma" pitchFamily="34" charset="0"/>
                <a:ea typeface="Tahoma" pitchFamily="34" charset="0"/>
                <a:cs typeface="Tahoma" pitchFamily="34" charset="0"/>
                <a:sym typeface="Wingdings" pitchFamily="2" charset="2"/>
              </a:rPr>
              <a:t>33</a:t>
            </a:r>
            <a:r>
              <a:rPr lang="nl-BE" sz="1800" dirty="0">
                <a:latin typeface="Tahoma" pitchFamily="34" charset="0"/>
                <a:ea typeface="Tahoma" pitchFamily="34" charset="0"/>
                <a:cs typeface="Tahoma" pitchFamily="34" charset="0"/>
                <a:sym typeface="Wingdings" pitchFamily="2" charset="2"/>
              </a:rPr>
              <a:t>/2</a:t>
            </a:r>
            <a:r>
              <a:rPr lang="nl-BE" sz="1800" baseline="30000" dirty="0">
                <a:latin typeface="Tahoma" pitchFamily="34" charset="0"/>
                <a:ea typeface="Tahoma" pitchFamily="34" charset="0"/>
                <a:cs typeface="Tahoma" pitchFamily="34" charset="0"/>
                <a:sym typeface="Wingdings" pitchFamily="2" charset="2"/>
              </a:rPr>
              <a:t>29</a:t>
            </a:r>
            <a:r>
              <a:rPr lang="nl-BE" sz="1800" dirty="0">
                <a:latin typeface="Tahoma" pitchFamily="34" charset="0"/>
                <a:ea typeface="Tahoma" pitchFamily="34" charset="0"/>
                <a:cs typeface="Tahoma" pitchFamily="34" charset="0"/>
                <a:sym typeface="Wingdings" pitchFamily="2" charset="2"/>
              </a:rPr>
              <a:t> = 2</a:t>
            </a:r>
            <a:r>
              <a:rPr lang="nl-BE" sz="1800" baseline="30000" dirty="0">
                <a:latin typeface="Tahoma" pitchFamily="34" charset="0"/>
                <a:ea typeface="Tahoma" pitchFamily="34" charset="0"/>
                <a:cs typeface="Tahoma" pitchFamily="34" charset="0"/>
                <a:sym typeface="Wingdings" pitchFamily="2" charset="2"/>
              </a:rPr>
              <a:t>4</a:t>
            </a:r>
            <a:r>
              <a:rPr lang="nl-BE" sz="1800" dirty="0">
                <a:latin typeface="Tahoma" pitchFamily="34" charset="0"/>
                <a:ea typeface="Tahoma" pitchFamily="34" charset="0"/>
                <a:cs typeface="Tahoma" pitchFamily="34" charset="0"/>
                <a:sym typeface="Wingdings" pitchFamily="2" charset="2"/>
              </a:rPr>
              <a:t> = 16</a:t>
            </a:r>
          </a:p>
          <a:p>
            <a:pPr marL="342900" indent="-342900">
              <a:spcBef>
                <a:spcPts val="900"/>
              </a:spcBef>
              <a:buAutoNum type="alphaLcParenR"/>
            </a:pPr>
            <a:r>
              <a:rPr lang="nl-BE" sz="1800" dirty="0">
                <a:latin typeface="Tahoma" pitchFamily="34" charset="0"/>
                <a:ea typeface="Tahoma" pitchFamily="34" charset="0"/>
                <a:cs typeface="Tahoma" pitchFamily="34" charset="0"/>
                <a:sym typeface="Wingdings" pitchFamily="2" charset="2"/>
              </a:rPr>
              <a:t>Woordbreedte module = 64 bit =&gt; 64 datalijnen</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Aantal woorden in module = 2</a:t>
            </a:r>
            <a:r>
              <a:rPr lang="nl-BE" sz="1800" baseline="30000" dirty="0">
                <a:latin typeface="Tahoma" pitchFamily="34" charset="0"/>
                <a:ea typeface="Tahoma" pitchFamily="34" charset="0"/>
                <a:cs typeface="Tahoma" pitchFamily="34" charset="0"/>
                <a:sym typeface="Wingdings" pitchFamily="2" charset="2"/>
              </a:rPr>
              <a:t>27</a:t>
            </a:r>
            <a:r>
              <a:rPr lang="nl-BE" sz="1800" dirty="0">
                <a:latin typeface="Tahoma" pitchFamily="34" charset="0"/>
                <a:ea typeface="Tahoma" pitchFamily="34" charset="0"/>
                <a:cs typeface="Tahoma" pitchFamily="34" charset="0"/>
                <a:sym typeface="Wingdings" pitchFamily="2" charset="2"/>
              </a:rPr>
              <a:t> </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=&gt; 27 adreslijnen</a:t>
            </a:r>
          </a:p>
        </p:txBody>
      </p:sp>
    </p:spTree>
    <p:extLst>
      <p:ext uri="{BB962C8B-B14F-4D97-AF65-F5344CB8AC3E}">
        <p14:creationId xmlns:p14="http://schemas.microsoft.com/office/powerpoint/2010/main" val="1222146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A1F1C2-7A18-054C-BD25-241E0E1A81F1}"/>
              </a:ext>
            </a:extLst>
          </p:cNvPr>
          <p:cNvSpPr>
            <a:spLocks noGrp="1"/>
          </p:cNvSpPr>
          <p:nvPr>
            <p:ph type="dt" sz="half" idx="10"/>
          </p:nvPr>
        </p:nvSpPr>
        <p:spPr/>
        <p:txBody>
          <a:bodyPr/>
          <a:lstStyle/>
          <a:p>
            <a:pPr defTabSz="342900"/>
            <a:fld id="{5D70CC12-458C-C347-B253-73C2BCC62B96}" type="datetime1">
              <a:rPr lang="nl-NL">
                <a:solidFill>
                  <a:prstClr val="white">
                    <a:lumMod val="50000"/>
                  </a:prstClr>
                </a:solidFill>
                <a:latin typeface="Arial"/>
              </a:rPr>
              <a:pPr defTabSz="342900"/>
              <a:t>19-9-2023</a:t>
            </a:fld>
            <a:endParaRPr lang="nl-NL" dirty="0">
              <a:solidFill>
                <a:prstClr val="white">
                  <a:lumMod val="50000"/>
                </a:prstClr>
              </a:solidFill>
              <a:latin typeface="Arial"/>
            </a:endParaRPr>
          </a:p>
        </p:txBody>
      </p:sp>
      <p:sp>
        <p:nvSpPr>
          <p:cNvPr id="5" name="Tijdelijke aanduiding voor dianummer 4">
            <a:extLst>
              <a:ext uri="{FF2B5EF4-FFF2-40B4-BE49-F238E27FC236}">
                <a16:creationId xmlns:a16="http://schemas.microsoft.com/office/drawing/2014/main" id="{0215B091-F56D-2642-BD18-1F470F5D4A6B}"/>
              </a:ext>
            </a:extLst>
          </p:cNvPr>
          <p:cNvSpPr>
            <a:spLocks noGrp="1"/>
          </p:cNvSpPr>
          <p:nvPr>
            <p:ph type="sldNum" sz="quarter" idx="12"/>
          </p:nvPr>
        </p:nvSpPr>
        <p:spPr/>
        <p:txBody>
          <a:bodyPr/>
          <a:lstStyle/>
          <a:p>
            <a:pPr defTabSz="342900"/>
            <a:fld id="{E37E43B8-31A3-E844-86FC-F582969E088E}" type="slidenum">
              <a:rPr lang="nl-NL">
                <a:latin typeface="Arial"/>
              </a:rPr>
              <a:pPr defTabSz="342900"/>
              <a:t>52</a:t>
            </a:fld>
            <a:endParaRPr lang="nl-NL">
              <a:latin typeface="Arial"/>
            </a:endParaRPr>
          </a:p>
        </p:txBody>
      </p:sp>
      <p:sp>
        <p:nvSpPr>
          <p:cNvPr id="6" name="Tijdelijke aanduiding voor voettekst 5">
            <a:extLst>
              <a:ext uri="{FF2B5EF4-FFF2-40B4-BE49-F238E27FC236}">
                <a16:creationId xmlns:a16="http://schemas.microsoft.com/office/drawing/2014/main" id="{BE5BD27A-96F7-7B49-881F-AE049AF3D38F}"/>
              </a:ext>
            </a:extLst>
          </p:cNvPr>
          <p:cNvSpPr>
            <a:spLocks noGrp="1"/>
          </p:cNvSpPr>
          <p:nvPr>
            <p:ph type="ftr" sz="quarter" idx="11"/>
          </p:nvPr>
        </p:nvSpPr>
        <p:spPr/>
        <p:txBody>
          <a:bodyPr/>
          <a:lstStyle/>
          <a:p>
            <a:pPr defTabSz="342900"/>
            <a:endParaRPr lang="nl-NL" dirty="0">
              <a:solidFill>
                <a:prstClr val="white">
                  <a:lumMod val="50000"/>
                </a:prstClr>
              </a:solidFill>
              <a:latin typeface="Arial"/>
            </a:endParaRPr>
          </a:p>
        </p:txBody>
      </p:sp>
      <p:sp>
        <p:nvSpPr>
          <p:cNvPr id="10" name="Titel 1">
            <a:extLst>
              <a:ext uri="{FF2B5EF4-FFF2-40B4-BE49-F238E27FC236}">
                <a16:creationId xmlns:a16="http://schemas.microsoft.com/office/drawing/2014/main" id="{579F97D9-0258-4D44-B510-ABFF726A0579}"/>
              </a:ext>
            </a:extLst>
          </p:cNvPr>
          <p:cNvSpPr>
            <a:spLocks noGrp="1"/>
          </p:cNvSpPr>
          <p:nvPr>
            <p:ph type="title"/>
          </p:nvPr>
        </p:nvSpPr>
        <p:spPr>
          <a:xfrm>
            <a:off x="1547664" y="357504"/>
            <a:ext cx="5197079" cy="857250"/>
          </a:xfrm>
        </p:spPr>
        <p:txBody>
          <a:bodyPr/>
          <a:lstStyle/>
          <a:p>
            <a:r>
              <a:rPr lang="nl-BE" sz="2700" dirty="0">
                <a:latin typeface="Tahoma" pitchFamily="34" charset="0"/>
                <a:ea typeface="Tahoma" pitchFamily="34" charset="0"/>
                <a:cs typeface="Tahoma" pitchFamily="34" charset="0"/>
              </a:rPr>
              <a:t>5.4.6. RAM-modules</a:t>
            </a:r>
            <a:endParaRPr lang="en-US" sz="2700" dirty="0">
              <a:latin typeface="Tahoma" pitchFamily="34" charset="0"/>
              <a:ea typeface="Tahoma" pitchFamily="34" charset="0"/>
              <a:cs typeface="Tahoma" pitchFamily="34" charset="0"/>
            </a:endParaRPr>
          </a:p>
        </p:txBody>
      </p:sp>
      <p:sp>
        <p:nvSpPr>
          <p:cNvPr id="13" name="Tijdelijke aanduiding voor inhoud 2">
            <a:extLst>
              <a:ext uri="{FF2B5EF4-FFF2-40B4-BE49-F238E27FC236}">
                <a16:creationId xmlns:a16="http://schemas.microsoft.com/office/drawing/2014/main" id="{25782FAD-E59D-6F4F-97CB-DA2BAD9A1A60}"/>
              </a:ext>
            </a:extLst>
          </p:cNvPr>
          <p:cNvSpPr>
            <a:spLocks noGrp="1"/>
          </p:cNvSpPr>
          <p:nvPr>
            <p:ph idx="1"/>
          </p:nvPr>
        </p:nvSpPr>
        <p:spPr>
          <a:xfrm>
            <a:off x="1657412" y="1214754"/>
            <a:ext cx="6000688" cy="3149428"/>
          </a:xfrm>
        </p:spPr>
        <p:txBody>
          <a:bodyPr>
            <a:normAutofit fontScale="92500" lnSpcReduction="10000"/>
          </a:bodyPr>
          <a:lstStyle/>
          <a:p>
            <a:pPr>
              <a:buNone/>
            </a:pPr>
            <a:r>
              <a:rPr lang="nl-BE" sz="1800" b="1" dirty="0">
                <a:solidFill>
                  <a:srgbClr val="FF0000"/>
                </a:solidFill>
                <a:latin typeface="Tahoma" pitchFamily="34" charset="0"/>
                <a:ea typeface="Tahoma" pitchFamily="34" charset="0"/>
                <a:cs typeface="Tahoma" pitchFamily="34" charset="0"/>
                <a:sym typeface="Wingdings" pitchFamily="2" charset="2"/>
              </a:rPr>
              <a:t>Realistischer voorbeeld (oplossing):</a:t>
            </a:r>
          </a:p>
          <a:p>
            <a:pPr>
              <a:buNone/>
            </a:pPr>
            <a:endParaRPr lang="nl-BE" sz="1800" dirty="0">
              <a:latin typeface="Tahoma" pitchFamily="34" charset="0"/>
              <a:ea typeface="Tahoma" pitchFamily="34" charset="0"/>
              <a:cs typeface="Tahoma" pitchFamily="34" charset="0"/>
              <a:sym typeface="Wingdings" pitchFamily="2" charset="2"/>
            </a:endParaRPr>
          </a:p>
          <a:p>
            <a:pPr marL="0" indent="0">
              <a:spcBef>
                <a:spcPts val="900"/>
              </a:spcBef>
              <a:buNone/>
            </a:pPr>
            <a:r>
              <a:rPr lang="nl-BE" sz="1800" dirty="0">
                <a:latin typeface="Tahoma" pitchFamily="34" charset="0"/>
                <a:ea typeface="Tahoma" pitchFamily="34" charset="0"/>
                <a:cs typeface="Tahoma" pitchFamily="34" charset="0"/>
                <a:sym typeface="Wingdings" pitchFamily="2" charset="2"/>
              </a:rPr>
              <a:t>d) Woordbreedte chip = 8 bit =&gt; 8 datalijnen</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    Aantal 8 bit woorden in chip = 64Mi = 2</a:t>
            </a:r>
            <a:r>
              <a:rPr lang="nl-BE" sz="1800" baseline="30000" dirty="0">
                <a:latin typeface="Tahoma" pitchFamily="34" charset="0"/>
                <a:ea typeface="Tahoma" pitchFamily="34" charset="0"/>
                <a:cs typeface="Tahoma" pitchFamily="34" charset="0"/>
                <a:sym typeface="Wingdings" pitchFamily="2" charset="2"/>
              </a:rPr>
              <a:t>26</a:t>
            </a:r>
            <a:br>
              <a:rPr lang="nl-BE" sz="1800" baseline="30000" dirty="0">
                <a:latin typeface="Tahoma" pitchFamily="34" charset="0"/>
                <a:ea typeface="Tahoma" pitchFamily="34" charset="0"/>
                <a:cs typeface="Tahoma" pitchFamily="34" charset="0"/>
                <a:sym typeface="Wingdings" pitchFamily="2" charset="2"/>
              </a:rPr>
            </a:br>
            <a:r>
              <a:rPr lang="nl-BE" sz="1800" baseline="30000" dirty="0">
                <a:latin typeface="Tahoma" pitchFamily="34" charset="0"/>
                <a:ea typeface="Tahoma" pitchFamily="34" charset="0"/>
                <a:cs typeface="Tahoma" pitchFamily="34" charset="0"/>
                <a:sym typeface="Wingdings" pitchFamily="2" charset="2"/>
              </a:rPr>
              <a:t>      </a:t>
            </a:r>
            <a:r>
              <a:rPr lang="nl-BE" sz="1800" dirty="0">
                <a:latin typeface="Tahoma" pitchFamily="34" charset="0"/>
                <a:ea typeface="Tahoma" pitchFamily="34" charset="0"/>
                <a:cs typeface="Tahoma" pitchFamily="34" charset="0"/>
                <a:sym typeface="Wingdings" pitchFamily="2" charset="2"/>
              </a:rPr>
              <a:t>=&gt; 26 adreslijnen</a:t>
            </a:r>
          </a:p>
          <a:p>
            <a:pPr marL="0" indent="0">
              <a:spcBef>
                <a:spcPts val="900"/>
              </a:spcBef>
              <a:buNone/>
            </a:pPr>
            <a:r>
              <a:rPr lang="nl-BE" sz="1800" dirty="0">
                <a:latin typeface="Tahoma" pitchFamily="34" charset="0"/>
                <a:ea typeface="Tahoma" pitchFamily="34" charset="0"/>
                <a:cs typeface="Tahoma" pitchFamily="34" charset="0"/>
                <a:sym typeface="Wingdings" pitchFamily="2" charset="2"/>
              </a:rPr>
              <a:t>e) Aantal adreslijnen voor CS</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    = aantal adreslijnen module – aantal adreslijnen chip </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    = 27 – 26 = 1 adreslijn</a:t>
            </a:r>
          </a:p>
          <a:p>
            <a:pPr marL="0" indent="0">
              <a:spcBef>
                <a:spcPts val="900"/>
              </a:spcBef>
              <a:buNone/>
            </a:pPr>
            <a:r>
              <a:rPr lang="nl-BE" sz="1800" dirty="0">
                <a:latin typeface="Tahoma" pitchFamily="34" charset="0"/>
                <a:ea typeface="Tahoma" pitchFamily="34" charset="0"/>
                <a:cs typeface="Tahoma" pitchFamily="34" charset="0"/>
                <a:sym typeface="Wingdings" pitchFamily="2" charset="2"/>
              </a:rPr>
              <a:t>f) Woordbreedte module / woordbreedte chip</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    = 64 bit / 8 bit = 8</a:t>
            </a:r>
            <a:br>
              <a:rPr lang="nl-BE" sz="1800" dirty="0">
                <a:latin typeface="Tahoma" pitchFamily="34" charset="0"/>
                <a:ea typeface="Tahoma" pitchFamily="34" charset="0"/>
                <a:cs typeface="Tahoma" pitchFamily="34" charset="0"/>
                <a:sym typeface="Wingdings" pitchFamily="2" charset="2"/>
              </a:rPr>
            </a:br>
            <a:r>
              <a:rPr lang="nl-BE" sz="1800" dirty="0">
                <a:latin typeface="Tahoma" pitchFamily="34" charset="0"/>
                <a:ea typeface="Tahoma" pitchFamily="34" charset="0"/>
                <a:cs typeface="Tahoma" pitchFamily="34" charset="0"/>
                <a:sym typeface="Wingdings" pitchFamily="2" charset="2"/>
              </a:rPr>
              <a:t>    =&gt; 8 chips gelijktijdig actief</a:t>
            </a:r>
          </a:p>
        </p:txBody>
      </p:sp>
    </p:spTree>
    <p:extLst>
      <p:ext uri="{BB962C8B-B14F-4D97-AF65-F5344CB8AC3E}">
        <p14:creationId xmlns:p14="http://schemas.microsoft.com/office/powerpoint/2010/main" val="1504756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5.5. De stack. </a:t>
            </a:r>
          </a:p>
        </p:txBody>
      </p:sp>
    </p:spTree>
    <p:extLst>
      <p:ext uri="{BB962C8B-B14F-4D97-AF65-F5344CB8AC3E}">
        <p14:creationId xmlns:p14="http://schemas.microsoft.com/office/powerpoint/2010/main" val="1971095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73528"/>
            <a:ext cx="6339767" cy="642942"/>
          </a:xfrm>
        </p:spPr>
        <p:txBody>
          <a:bodyPr/>
          <a:lstStyle/>
          <a:p>
            <a:r>
              <a:rPr lang="nl-BE" sz="2700" b="1" dirty="0">
                <a:solidFill>
                  <a:srgbClr val="0070C0"/>
                </a:solidFill>
                <a:latin typeface="Tahoma" pitchFamily="34" charset="0"/>
                <a:ea typeface="Tahoma" pitchFamily="34" charset="0"/>
                <a:cs typeface="Tahoma" pitchFamily="34" charset="0"/>
              </a:rPr>
              <a:t>5.5. De </a:t>
            </a:r>
            <a:r>
              <a:rPr lang="nl-BE" sz="2700" b="1" dirty="0" err="1">
                <a:solidFill>
                  <a:srgbClr val="0070C0"/>
                </a:solidFill>
                <a:latin typeface="Tahoma" pitchFamily="34" charset="0"/>
                <a:ea typeface="Tahoma" pitchFamily="34" charset="0"/>
                <a:cs typeface="Tahoma" pitchFamily="34" charset="0"/>
              </a:rPr>
              <a:t>stack</a:t>
            </a:r>
            <a:r>
              <a:rPr lang="nl-BE" sz="2700" b="1" dirty="0">
                <a:solidFill>
                  <a:srgbClr val="0070C0"/>
                </a:solidFill>
                <a:latin typeface="Tahoma" pitchFamily="34" charset="0"/>
                <a:ea typeface="Tahoma" pitchFamily="34" charset="0"/>
                <a:cs typeface="Tahoma" pitchFamily="34" charset="0"/>
              </a:rPr>
              <a:t> </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54</a:t>
            </a:fld>
            <a:endParaRPr lang="nl-NL" dirty="0">
              <a:latin typeface="Arial"/>
            </a:endParaRPr>
          </a:p>
        </p:txBody>
      </p:sp>
      <p:pic>
        <p:nvPicPr>
          <p:cNvPr id="1026" name="Picture 2"/>
          <p:cNvPicPr>
            <a:picLocks noChangeAspect="1" noChangeArrowheads="1"/>
          </p:cNvPicPr>
          <p:nvPr/>
        </p:nvPicPr>
        <p:blipFill>
          <a:blip r:embed="rId3" cstate="print"/>
          <a:srcRect/>
          <a:stretch>
            <a:fillRect/>
          </a:stretch>
        </p:blipFill>
        <p:spPr bwMode="auto">
          <a:xfrm>
            <a:off x="791580" y="1221600"/>
            <a:ext cx="2657554" cy="2247714"/>
          </a:xfrm>
          <a:prstGeom prst="rect">
            <a:avLst/>
          </a:prstGeom>
          <a:noFill/>
          <a:ln w="9525">
            <a:noFill/>
            <a:miter lim="800000"/>
            <a:headEnd/>
            <a:tailEnd/>
          </a:ln>
        </p:spPr>
      </p:pic>
      <p:sp>
        <p:nvSpPr>
          <p:cNvPr id="3" name="Tijdelijke aanduiding voor inhoud 2"/>
          <p:cNvSpPr>
            <a:spLocks noGrp="1"/>
          </p:cNvSpPr>
          <p:nvPr>
            <p:ph idx="1"/>
          </p:nvPr>
        </p:nvSpPr>
        <p:spPr>
          <a:xfrm>
            <a:off x="3329862" y="1275606"/>
            <a:ext cx="4671138" cy="2214246"/>
          </a:xfrm>
        </p:spPr>
        <p:txBody>
          <a:bodyPr/>
          <a:lstStyle/>
          <a:p>
            <a:pPr>
              <a:buNone/>
            </a:pPr>
            <a:r>
              <a:rPr lang="nl-BE" sz="1800" dirty="0">
                <a:latin typeface="Tahoma" pitchFamily="34" charset="0"/>
                <a:ea typeface="Tahoma" pitchFamily="34" charset="0"/>
                <a:cs typeface="Tahoma" pitchFamily="34" charset="0"/>
              </a:rPr>
              <a:t>Een </a:t>
            </a:r>
            <a:r>
              <a:rPr lang="nl-BE" sz="1800" b="1"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is een datastructuur voor </a:t>
            </a:r>
          </a:p>
          <a:p>
            <a:pPr>
              <a:buNone/>
            </a:pPr>
            <a:r>
              <a:rPr lang="nl-BE" sz="1800" dirty="0">
                <a:latin typeface="Tahoma" pitchFamily="34" charset="0"/>
                <a:ea typeface="Tahoma" pitchFamily="34" charset="0"/>
                <a:cs typeface="Tahoma" pitchFamily="34" charset="0"/>
              </a:rPr>
              <a:t>de opslag van een wisselend aantal </a:t>
            </a:r>
          </a:p>
          <a:p>
            <a:pPr>
              <a:buNone/>
            </a:pPr>
            <a:r>
              <a:rPr lang="nl-BE" sz="1800" dirty="0">
                <a:latin typeface="Tahoma" pitchFamily="34" charset="0"/>
                <a:ea typeface="Tahoma" pitchFamily="34" charset="0"/>
                <a:cs typeface="Tahoma" pitchFamily="34" charset="0"/>
              </a:rPr>
              <a:t>elementen waarbij geldt dat het </a:t>
            </a:r>
          </a:p>
          <a:p>
            <a:pPr>
              <a:buNone/>
            </a:pPr>
            <a:r>
              <a:rPr lang="nl-BE" sz="1800" dirty="0">
                <a:latin typeface="Tahoma" pitchFamily="34" charset="0"/>
                <a:ea typeface="Tahoma" pitchFamily="34" charset="0"/>
                <a:cs typeface="Tahoma" pitchFamily="34" charset="0"/>
              </a:rPr>
              <a:t>element dat het laatst werd toegevoegd,</a:t>
            </a:r>
          </a:p>
          <a:p>
            <a:pPr>
              <a:buNone/>
            </a:pPr>
            <a:r>
              <a:rPr lang="nl-BE" sz="1800" dirty="0">
                <a:latin typeface="Tahoma" pitchFamily="34" charset="0"/>
                <a:ea typeface="Tahoma" pitchFamily="34" charset="0"/>
                <a:cs typeface="Tahoma" pitchFamily="34" charset="0"/>
              </a:rPr>
              <a:t>het eerst weer wordt opgehaald. </a:t>
            </a:r>
          </a:p>
          <a:p>
            <a:pPr>
              <a:buNone/>
            </a:pPr>
            <a:r>
              <a:rPr lang="nl-BE" sz="1800" dirty="0">
                <a:latin typeface="Tahoma" pitchFamily="34" charset="0"/>
                <a:ea typeface="Tahoma" pitchFamily="34" charset="0"/>
                <a:cs typeface="Tahoma" pitchFamily="34" charset="0"/>
              </a:rPr>
              <a:t>Dit principe wordt ook wel </a:t>
            </a:r>
            <a:r>
              <a:rPr lang="nl-BE" sz="1800" b="1" dirty="0">
                <a:solidFill>
                  <a:srgbClr val="FF0000"/>
                </a:solidFill>
                <a:latin typeface="Tahoma" pitchFamily="34" charset="0"/>
                <a:ea typeface="Tahoma" pitchFamily="34" charset="0"/>
                <a:cs typeface="Tahoma" pitchFamily="34" charset="0"/>
              </a:rPr>
              <a:t>LIFO </a:t>
            </a:r>
            <a:r>
              <a:rPr lang="nl-BE" sz="1800" dirty="0">
                <a:latin typeface="Tahoma" pitchFamily="34" charset="0"/>
                <a:ea typeface="Tahoma" pitchFamily="34" charset="0"/>
                <a:cs typeface="Tahoma" pitchFamily="34" charset="0"/>
              </a:rPr>
              <a:t>genoemd.</a:t>
            </a:r>
            <a:endParaRPr lang="nl-BE" sz="1500" dirty="0"/>
          </a:p>
        </p:txBody>
      </p:sp>
      <p:sp>
        <p:nvSpPr>
          <p:cNvPr id="7" name="Tekstvak 6"/>
          <p:cNvSpPr txBox="1"/>
          <p:nvPr/>
        </p:nvSpPr>
        <p:spPr>
          <a:xfrm>
            <a:off x="1547664" y="3759882"/>
            <a:ext cx="6102678" cy="923330"/>
          </a:xfrm>
          <a:prstGeom prst="rect">
            <a:avLst/>
          </a:prstGeom>
          <a:noFill/>
        </p:spPr>
        <p:txBody>
          <a:bodyPr wrap="square" rtlCol="0">
            <a:spAutoFit/>
          </a:bodyPr>
          <a:lstStyle/>
          <a:p>
            <a:pPr defTabSz="342900"/>
            <a:r>
              <a:rPr lang="nl-BE" dirty="0">
                <a:solidFill>
                  <a:prstClr val="black"/>
                </a:solidFill>
                <a:latin typeface="Tahoma" pitchFamily="34" charset="0"/>
                <a:ea typeface="Tahoma" pitchFamily="34" charset="0"/>
                <a:cs typeface="Tahoma" pitchFamily="34" charset="0"/>
              </a:rPr>
              <a:t>Een </a:t>
            </a:r>
            <a:r>
              <a:rPr lang="nl-BE" dirty="0" err="1">
                <a:solidFill>
                  <a:prstClr val="black"/>
                </a:solidFill>
                <a:latin typeface="Tahoma" pitchFamily="34" charset="0"/>
                <a:ea typeface="Tahoma" pitchFamily="34" charset="0"/>
                <a:cs typeface="Tahoma" pitchFamily="34" charset="0"/>
              </a:rPr>
              <a:t>stack</a:t>
            </a:r>
            <a:r>
              <a:rPr lang="nl-BE" dirty="0">
                <a:solidFill>
                  <a:prstClr val="black"/>
                </a:solidFill>
                <a:latin typeface="Tahoma" pitchFamily="34" charset="0"/>
                <a:ea typeface="Tahoma" pitchFamily="34" charset="0"/>
                <a:cs typeface="Tahoma" pitchFamily="34" charset="0"/>
              </a:rPr>
              <a:t> kan geïmplementeerd worden als </a:t>
            </a:r>
            <a:r>
              <a:rPr lang="nl-BE" dirty="0">
                <a:solidFill>
                  <a:srgbClr val="0070C0"/>
                </a:solidFill>
                <a:latin typeface="Tahoma" pitchFamily="34" charset="0"/>
                <a:ea typeface="Tahoma" pitchFamily="34" charset="0"/>
                <a:cs typeface="Tahoma" pitchFamily="34" charset="0"/>
              </a:rPr>
              <a:t>een </a:t>
            </a:r>
            <a:r>
              <a:rPr lang="nl-BE" dirty="0" err="1">
                <a:solidFill>
                  <a:srgbClr val="0070C0"/>
                </a:solidFill>
                <a:latin typeface="Tahoma" pitchFamily="34" charset="0"/>
                <a:ea typeface="Tahoma" pitchFamily="34" charset="0"/>
                <a:cs typeface="Tahoma" pitchFamily="34" charset="0"/>
              </a:rPr>
              <a:t>gelinkte</a:t>
            </a:r>
            <a:r>
              <a:rPr lang="nl-BE" dirty="0">
                <a:solidFill>
                  <a:srgbClr val="0070C0"/>
                </a:solidFill>
                <a:latin typeface="Tahoma" pitchFamily="34" charset="0"/>
                <a:ea typeface="Tahoma" pitchFamily="34" charset="0"/>
                <a:cs typeface="Tahoma" pitchFamily="34" charset="0"/>
              </a:rPr>
              <a:t> lijst</a:t>
            </a:r>
            <a:r>
              <a:rPr lang="nl-BE" dirty="0">
                <a:solidFill>
                  <a:prstClr val="black"/>
                </a:solidFill>
                <a:latin typeface="Tahoma" pitchFamily="34" charset="0"/>
                <a:ea typeface="Tahoma" pitchFamily="34" charset="0"/>
                <a:cs typeface="Tahoma" pitchFamily="34" charset="0"/>
              </a:rPr>
              <a:t>, of, als de grootte begrensd is, als </a:t>
            </a:r>
            <a:r>
              <a:rPr lang="nl-BE" dirty="0">
                <a:solidFill>
                  <a:srgbClr val="0070C0"/>
                </a:solidFill>
                <a:latin typeface="Tahoma" pitchFamily="34" charset="0"/>
                <a:ea typeface="Tahoma" pitchFamily="34" charset="0"/>
                <a:cs typeface="Tahoma" pitchFamily="34" charset="0"/>
              </a:rPr>
              <a:t>een </a:t>
            </a:r>
            <a:r>
              <a:rPr lang="nl-BE" dirty="0" err="1">
                <a:solidFill>
                  <a:srgbClr val="0070C0"/>
                </a:solidFill>
                <a:latin typeface="Tahoma" pitchFamily="34" charset="0"/>
                <a:ea typeface="Tahoma" pitchFamily="34" charset="0"/>
                <a:cs typeface="Tahoma" pitchFamily="34" charset="0"/>
              </a:rPr>
              <a:t>array</a:t>
            </a:r>
            <a:r>
              <a:rPr lang="nl-BE" dirty="0">
                <a:solidFill>
                  <a:prstClr val="black"/>
                </a:solidFill>
                <a:latin typeface="Tahoma" pitchFamily="34" charset="0"/>
                <a:ea typeface="Tahoma" pitchFamily="34" charset="0"/>
                <a:cs typeface="Tahoma" pitchFamily="34" charset="0"/>
              </a:rPr>
              <a:t>, met een pointer die naar het laatste </a:t>
            </a:r>
            <a:r>
              <a:rPr lang="nl-BE" dirty="0" err="1">
                <a:solidFill>
                  <a:prstClr val="black"/>
                </a:solidFill>
                <a:latin typeface="Tahoma" pitchFamily="34" charset="0"/>
                <a:ea typeface="Tahoma" pitchFamily="34" charset="0"/>
                <a:cs typeface="Tahoma" pitchFamily="34" charset="0"/>
              </a:rPr>
              <a:t>stackelement</a:t>
            </a:r>
            <a:r>
              <a:rPr lang="nl-BE" dirty="0">
                <a:solidFill>
                  <a:prstClr val="black"/>
                </a:solidFill>
                <a:latin typeface="Tahoma" pitchFamily="34" charset="0"/>
                <a:ea typeface="Tahoma" pitchFamily="34" charset="0"/>
                <a:cs typeface="Tahoma" pitchFamily="34" charset="0"/>
              </a:rPr>
              <a:t> wijst.</a:t>
            </a:r>
          </a:p>
        </p:txBody>
      </p:sp>
    </p:spTree>
    <p:extLst>
      <p:ext uri="{BB962C8B-B14F-4D97-AF65-F5344CB8AC3E}">
        <p14:creationId xmlns:p14="http://schemas.microsoft.com/office/powerpoint/2010/main" val="2424094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65516"/>
            <a:ext cx="6210690" cy="642942"/>
          </a:xfrm>
        </p:spPr>
        <p:txBody>
          <a:bodyPr/>
          <a:lstStyle/>
          <a:p>
            <a:r>
              <a:rPr lang="nl-BE" sz="2700" dirty="0">
                <a:solidFill>
                  <a:schemeClr val="tx1"/>
                </a:solidFill>
                <a:latin typeface="Tahoma" pitchFamily="34" charset="0"/>
                <a:ea typeface="Tahoma" pitchFamily="34" charset="0"/>
                <a:cs typeface="Tahoma" pitchFamily="34" charset="0"/>
              </a:rPr>
              <a:t>5.5.1. Hardware </a:t>
            </a:r>
            <a:r>
              <a:rPr lang="nl-BE" sz="2700" dirty="0" err="1">
                <a:solidFill>
                  <a:schemeClr val="tx1"/>
                </a:solidFill>
                <a:latin typeface="Tahoma" pitchFamily="34" charset="0"/>
                <a:ea typeface="Tahoma" pitchFamily="34" charset="0"/>
                <a:cs typeface="Tahoma" pitchFamily="34" charset="0"/>
              </a:rPr>
              <a:t>stack</a:t>
            </a:r>
            <a:r>
              <a:rPr lang="nl-BE" sz="2700" dirty="0">
                <a:solidFill>
                  <a:schemeClr val="tx1"/>
                </a:solidFill>
                <a:latin typeface="Tahoma" pitchFamily="34" charset="0"/>
                <a:ea typeface="Tahoma" pitchFamily="34" charset="0"/>
                <a:cs typeface="Tahoma" pitchFamily="34" charset="0"/>
              </a:rPr>
              <a:t> </a:t>
            </a:r>
          </a:p>
        </p:txBody>
      </p:sp>
      <p:sp>
        <p:nvSpPr>
          <p:cNvPr id="3" name="Tijdelijke aanduiding voor inhoud 2"/>
          <p:cNvSpPr>
            <a:spLocks noGrp="1"/>
          </p:cNvSpPr>
          <p:nvPr>
            <p:ph idx="1"/>
          </p:nvPr>
        </p:nvSpPr>
        <p:spPr>
          <a:xfrm>
            <a:off x="1439652" y="1275606"/>
            <a:ext cx="6473667" cy="3206382"/>
          </a:xfrm>
        </p:spPr>
        <p:txBody>
          <a:bodyPr>
            <a:normAutofit fontScale="92500" lnSpcReduction="10000"/>
          </a:bodyPr>
          <a:lstStyle/>
          <a:p>
            <a:pPr>
              <a:buNone/>
            </a:pPr>
            <a:r>
              <a:rPr lang="nl-BE" sz="1800" dirty="0">
                <a:latin typeface="Tahoma" pitchFamily="34" charset="0"/>
                <a:ea typeface="Tahoma" pitchFamily="34" charset="0"/>
                <a:cs typeface="Tahoma" pitchFamily="34" charset="0"/>
              </a:rPr>
              <a:t>Elke processor heeft een hardware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maar de werking</a:t>
            </a:r>
          </a:p>
          <a:p>
            <a:pPr>
              <a:buNone/>
            </a:pPr>
            <a:r>
              <a:rPr lang="nl-BE" sz="1800" dirty="0">
                <a:latin typeface="Tahoma" pitchFamily="34" charset="0"/>
                <a:ea typeface="Tahoma" pitchFamily="34" charset="0"/>
                <a:cs typeface="Tahoma" pitchFamily="34" charset="0"/>
              </a:rPr>
              <a:t>ervan kan verschillen.</a:t>
            </a:r>
          </a:p>
          <a:p>
            <a:pPr>
              <a:buNone/>
            </a:pPr>
            <a:endParaRPr lang="nl-BE" sz="600" dirty="0">
              <a:latin typeface="Tahoma" pitchFamily="34" charset="0"/>
              <a:ea typeface="Tahoma" pitchFamily="34" charset="0"/>
              <a:cs typeface="Tahoma" pitchFamily="34" charset="0"/>
            </a:endParaRPr>
          </a:p>
          <a:p>
            <a:pPr>
              <a:buNone/>
            </a:pPr>
            <a:r>
              <a:rPr lang="nl-BE" sz="1800" b="1" dirty="0">
                <a:solidFill>
                  <a:srgbClr val="0070C0"/>
                </a:solidFill>
                <a:latin typeface="Tahoma" pitchFamily="34" charset="0"/>
                <a:ea typeface="Tahoma" pitchFamily="34" charset="0"/>
                <a:cs typeface="Tahoma" pitchFamily="34" charset="0"/>
              </a:rPr>
              <a:t>Speciaal adresregister</a:t>
            </a:r>
            <a:r>
              <a:rPr lang="nl-BE" sz="1800" dirty="0">
                <a:latin typeface="Tahoma" pitchFamily="34" charset="0"/>
                <a:ea typeface="Tahoma" pitchFamily="34" charset="0"/>
                <a:cs typeface="Tahoma" pitchFamily="34" charset="0"/>
              </a:rPr>
              <a:t>: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Pointer (SP)</a:t>
            </a:r>
          </a:p>
          <a:p>
            <a:pPr>
              <a:buNone/>
            </a:pPr>
            <a:endParaRPr lang="nl-BE" sz="600" dirty="0">
              <a:latin typeface="Tahoma" pitchFamily="34" charset="0"/>
              <a:ea typeface="Tahoma" pitchFamily="34" charset="0"/>
              <a:cs typeface="Tahoma" pitchFamily="34" charset="0"/>
            </a:endParaRPr>
          </a:p>
          <a:p>
            <a:pPr>
              <a:buNone/>
            </a:pPr>
            <a:r>
              <a:rPr lang="nl-BE" sz="1800" b="1" dirty="0">
                <a:latin typeface="Tahoma" pitchFamily="34" charset="0"/>
                <a:ea typeface="Tahoma" pitchFamily="34" charset="0"/>
                <a:cs typeface="Tahoma" pitchFamily="34" charset="0"/>
              </a:rPr>
              <a:t>Twee soorten instructies </a:t>
            </a:r>
            <a:r>
              <a:rPr lang="nl-BE" sz="1800" dirty="0">
                <a:latin typeface="Tahoma" pitchFamily="34" charset="0"/>
                <a:ea typeface="Tahoma" pitchFamily="34" charset="0"/>
                <a:cs typeface="Tahoma" pitchFamily="34" charset="0"/>
              </a:rPr>
              <a:t>maken gebruik van de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a:t>
            </a:r>
          </a:p>
          <a:p>
            <a:pPr marL="513159" lvl="1" indent="-257175">
              <a:buFont typeface="+mj-lt"/>
              <a:buAutoNum type="arabicPeriod"/>
            </a:pPr>
            <a:r>
              <a:rPr lang="nl-BE" sz="1800" b="1" dirty="0">
                <a:solidFill>
                  <a:srgbClr val="FF0000"/>
                </a:solidFill>
                <a:latin typeface="Tahoma" pitchFamily="34" charset="0"/>
                <a:ea typeface="Tahoma" pitchFamily="34" charset="0"/>
                <a:cs typeface="Tahoma" pitchFamily="34" charset="0"/>
              </a:rPr>
              <a:t>PUSH</a:t>
            </a:r>
            <a:r>
              <a:rPr lang="nl-BE" sz="1800" dirty="0">
                <a:latin typeface="Tahoma" pitchFamily="34" charset="0"/>
                <a:ea typeface="Tahoma" pitchFamily="34" charset="0"/>
                <a:cs typeface="Tahoma" pitchFamily="34" charset="0"/>
              </a:rPr>
              <a:t> en </a:t>
            </a:r>
            <a:r>
              <a:rPr lang="nl-BE" sz="1800" b="1" dirty="0">
                <a:solidFill>
                  <a:srgbClr val="FF0000"/>
                </a:solidFill>
                <a:latin typeface="Tahoma" pitchFamily="34" charset="0"/>
                <a:ea typeface="Tahoma" pitchFamily="34" charset="0"/>
                <a:cs typeface="Tahoma" pitchFamily="34" charset="0"/>
              </a:rPr>
              <a:t>POP</a:t>
            </a:r>
          </a:p>
          <a:p>
            <a:pPr marL="770334" lvl="2" indent="-257175"/>
            <a:r>
              <a:rPr lang="nl-BE" sz="1500" dirty="0">
                <a:latin typeface="Tahoma" pitchFamily="34" charset="0"/>
                <a:ea typeface="Tahoma" pitchFamily="34" charset="0"/>
                <a:cs typeface="Tahoma" pitchFamily="34" charset="0"/>
              </a:rPr>
              <a:t>PUSH verhoogt SP met 1 en slaat een waarde op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op</a:t>
            </a:r>
          </a:p>
          <a:p>
            <a:pPr marL="770334" lvl="2" indent="-257175"/>
            <a:r>
              <a:rPr lang="nl-BE" sz="1500" dirty="0">
                <a:latin typeface="Tahoma" pitchFamily="34" charset="0"/>
                <a:ea typeface="Tahoma" pitchFamily="34" charset="0"/>
                <a:cs typeface="Tahoma" pitchFamily="34" charset="0"/>
              </a:rPr>
              <a:t>POP leest de hoogste waarde van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en verlaagt SP met 1</a:t>
            </a:r>
          </a:p>
          <a:p>
            <a:pPr marL="513159" lvl="1" indent="-257175">
              <a:buFont typeface="+mj-lt"/>
              <a:buAutoNum type="arabicPeriod"/>
            </a:pPr>
            <a:r>
              <a:rPr lang="nl-BE" sz="1800" b="1" dirty="0">
                <a:solidFill>
                  <a:srgbClr val="FF0000"/>
                </a:solidFill>
                <a:latin typeface="Tahoma" pitchFamily="34" charset="0"/>
                <a:ea typeface="Tahoma" pitchFamily="34" charset="0"/>
                <a:cs typeface="Tahoma" pitchFamily="34" charset="0"/>
              </a:rPr>
              <a:t>CALL</a:t>
            </a:r>
            <a:r>
              <a:rPr lang="nl-BE" sz="1800" dirty="0">
                <a:latin typeface="Tahoma" pitchFamily="34" charset="0"/>
                <a:ea typeface="Tahoma" pitchFamily="34" charset="0"/>
                <a:cs typeface="Tahoma" pitchFamily="34" charset="0"/>
              </a:rPr>
              <a:t> en </a:t>
            </a:r>
            <a:r>
              <a:rPr lang="nl-BE" sz="1800" b="1" dirty="0">
                <a:solidFill>
                  <a:srgbClr val="FF0000"/>
                </a:solidFill>
                <a:latin typeface="Tahoma" pitchFamily="34" charset="0"/>
                <a:ea typeface="Tahoma" pitchFamily="34" charset="0"/>
                <a:cs typeface="Tahoma" pitchFamily="34" charset="0"/>
              </a:rPr>
              <a:t>RET(urn)</a:t>
            </a:r>
          </a:p>
          <a:p>
            <a:pPr marL="770334" lvl="2" indent="-257175"/>
            <a:r>
              <a:rPr lang="nl-BE" sz="1500" dirty="0">
                <a:latin typeface="Tahoma" pitchFamily="34" charset="0"/>
                <a:ea typeface="Tahoma" pitchFamily="34" charset="0"/>
                <a:cs typeface="Tahoma" pitchFamily="34" charset="0"/>
              </a:rPr>
              <a:t>CALL slaat het adres van de volgende instructie op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op en springt naar een subroutine</a:t>
            </a:r>
          </a:p>
          <a:p>
            <a:pPr marL="770334" lvl="2" indent="-257175"/>
            <a:r>
              <a:rPr lang="nl-BE" sz="1500" dirty="0">
                <a:latin typeface="Tahoma" pitchFamily="34" charset="0"/>
                <a:ea typeface="Tahoma" pitchFamily="34" charset="0"/>
                <a:cs typeface="Tahoma" pitchFamily="34" charset="0"/>
              </a:rPr>
              <a:t>RET haalt het adres van de stack en springt naar </a:t>
            </a:r>
            <a:r>
              <a:rPr lang="nl-BE" sz="1500">
                <a:latin typeface="Tahoma" pitchFamily="34" charset="0"/>
                <a:ea typeface="Tahoma" pitchFamily="34" charset="0"/>
                <a:cs typeface="Tahoma" pitchFamily="34" charset="0"/>
              </a:rPr>
              <a:t>dit adres.</a:t>
            </a:r>
            <a:endParaRPr lang="nl-BE" sz="150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55</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6204577" y="0"/>
            <a:ext cx="1553777" cy="1100074"/>
          </a:xfrm>
          <a:prstGeom prst="rect">
            <a:avLst/>
          </a:prstGeom>
        </p:spPr>
      </p:pic>
    </p:spTree>
    <p:extLst>
      <p:ext uri="{BB962C8B-B14F-4D97-AF65-F5344CB8AC3E}">
        <p14:creationId xmlns:p14="http://schemas.microsoft.com/office/powerpoint/2010/main" val="2570133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79712" y="411510"/>
            <a:ext cx="5778642" cy="642942"/>
          </a:xfrm>
        </p:spPr>
        <p:txBody>
          <a:bodyPr/>
          <a:lstStyle/>
          <a:p>
            <a:r>
              <a:rPr lang="nl-BE" sz="2700" dirty="0">
                <a:solidFill>
                  <a:schemeClr val="tx1"/>
                </a:solidFill>
                <a:latin typeface="Tahoma" pitchFamily="34" charset="0"/>
                <a:ea typeface="Tahoma" pitchFamily="34" charset="0"/>
                <a:cs typeface="Tahoma" pitchFamily="34" charset="0"/>
              </a:rPr>
              <a:t>5.5.1. Hardware stack </a:t>
            </a:r>
          </a:p>
        </p:txBody>
      </p:sp>
      <p:sp>
        <p:nvSpPr>
          <p:cNvPr id="3" name="Tijdelijke aanduiding voor inhoud 2"/>
          <p:cNvSpPr>
            <a:spLocks noGrp="1"/>
          </p:cNvSpPr>
          <p:nvPr>
            <p:ph idx="1"/>
          </p:nvPr>
        </p:nvSpPr>
        <p:spPr>
          <a:xfrm>
            <a:off x="1527333" y="1167594"/>
            <a:ext cx="6473667" cy="3422406"/>
          </a:xfrm>
        </p:spPr>
        <p:txBody>
          <a:bodyPr>
            <a:normAutofit lnSpcReduction="10000"/>
          </a:bodyPr>
          <a:lstStyle/>
          <a:p>
            <a:pPr>
              <a:buNone/>
            </a:pPr>
            <a:r>
              <a:rPr lang="nl-BE" sz="1800" dirty="0">
                <a:latin typeface="Tahoma" pitchFamily="34" charset="0"/>
                <a:ea typeface="Tahoma" pitchFamily="34" charset="0"/>
                <a:cs typeface="Tahoma" pitchFamily="34" charset="0"/>
              </a:rPr>
              <a:t>De hardware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wordt door de processor gebruikt als </a:t>
            </a:r>
            <a:r>
              <a:rPr lang="nl-BE" sz="1800" b="1" dirty="0" err="1">
                <a:solidFill>
                  <a:srgbClr val="FF0000"/>
                </a:solidFill>
                <a:latin typeface="Tahoma" pitchFamily="34" charset="0"/>
                <a:ea typeface="Tahoma" pitchFamily="34" charset="0"/>
                <a:cs typeface="Tahoma" pitchFamily="34" charset="0"/>
              </a:rPr>
              <a:t>call</a:t>
            </a:r>
            <a:r>
              <a:rPr lang="nl-BE" sz="1800" b="1" dirty="0">
                <a:solidFill>
                  <a:srgbClr val="FF0000"/>
                </a:solidFill>
                <a:latin typeface="Tahoma" pitchFamily="34" charset="0"/>
                <a:ea typeface="Tahoma" pitchFamily="34" charset="0"/>
                <a:cs typeface="Tahoma" pitchFamily="34" charset="0"/>
              </a:rPr>
              <a:t> </a:t>
            </a:r>
          </a:p>
          <a:p>
            <a:pPr>
              <a:buNone/>
            </a:pPr>
            <a:r>
              <a:rPr lang="nl-BE" sz="1800" b="1" dirty="0" err="1">
                <a:solidFill>
                  <a:srgbClr val="FF0000"/>
                </a:solidFill>
                <a:latin typeface="Tahoma" pitchFamily="34" charset="0"/>
                <a:ea typeface="Tahoma" pitchFamily="34" charset="0"/>
                <a:cs typeface="Tahoma" pitchFamily="34" charset="0"/>
              </a:rPr>
              <a:t>stack</a:t>
            </a:r>
            <a:r>
              <a:rPr lang="nl-BE" sz="1800" b="1" dirty="0">
                <a:solidFill>
                  <a:srgbClr val="FF0000"/>
                </a:solidFill>
                <a:latin typeface="Tahoma" pitchFamily="34" charset="0"/>
                <a:ea typeface="Tahoma" pitchFamily="34" charset="0"/>
                <a:cs typeface="Tahoma" pitchFamily="34" charset="0"/>
              </a:rPr>
              <a:t> </a:t>
            </a:r>
            <a:r>
              <a:rPr lang="nl-BE" sz="1800" dirty="0">
                <a:latin typeface="Tahoma" pitchFamily="34" charset="0"/>
                <a:ea typeface="Tahoma" pitchFamily="34" charset="0"/>
                <a:cs typeface="Tahoma" pitchFamily="34" charset="0"/>
              </a:rPr>
              <a:t>maar is ook beschikbaar voor de programmeur om </a:t>
            </a:r>
          </a:p>
          <a:p>
            <a:pPr>
              <a:buNone/>
            </a:pPr>
            <a:r>
              <a:rPr lang="nl-BE" sz="1800" dirty="0">
                <a:latin typeface="Tahoma" pitchFamily="34" charset="0"/>
                <a:ea typeface="Tahoma" pitchFamily="34" charset="0"/>
                <a:cs typeface="Tahoma" pitchFamily="34" charset="0"/>
              </a:rPr>
              <a:t>waarden in op te slaan.</a:t>
            </a:r>
          </a:p>
          <a:p>
            <a:pPr>
              <a:buNone/>
            </a:pPr>
            <a:endParaRPr lang="nl-BE" sz="6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In de praktijk wordt de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(naast als </a:t>
            </a:r>
            <a:r>
              <a:rPr lang="nl-BE" sz="1800" dirty="0" err="1">
                <a:latin typeface="Tahoma" pitchFamily="34" charset="0"/>
                <a:ea typeface="Tahoma" pitchFamily="34" charset="0"/>
                <a:cs typeface="Tahoma" pitchFamily="34" charset="0"/>
              </a:rPr>
              <a:t>call</a:t>
            </a:r>
            <a:r>
              <a:rPr lang="nl-BE" sz="1800" dirty="0">
                <a:latin typeface="Tahoma" pitchFamily="34" charset="0"/>
                <a:ea typeface="Tahoma" pitchFamily="34" charset="0"/>
                <a:cs typeface="Tahoma" pitchFamily="34" charset="0"/>
              </a:rPr>
              <a:t>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a:t>
            </a:r>
            <a:r>
              <a:rPr lang="nl-BE" sz="1800" dirty="0">
                <a:solidFill>
                  <a:srgbClr val="0070C0"/>
                </a:solidFill>
                <a:latin typeface="Tahoma" pitchFamily="34" charset="0"/>
                <a:ea typeface="Tahoma" pitchFamily="34" charset="0"/>
                <a:cs typeface="Tahoma" pitchFamily="34" charset="0"/>
              </a:rPr>
              <a:t>vooral </a:t>
            </a:r>
          </a:p>
          <a:p>
            <a:pPr>
              <a:buNone/>
            </a:pPr>
            <a:r>
              <a:rPr lang="nl-BE" sz="1800" dirty="0">
                <a:solidFill>
                  <a:srgbClr val="0070C0"/>
                </a:solidFill>
                <a:latin typeface="Tahoma" pitchFamily="34" charset="0"/>
                <a:ea typeface="Tahoma" pitchFamily="34" charset="0"/>
                <a:cs typeface="Tahoma" pitchFamily="34" charset="0"/>
              </a:rPr>
              <a:t>gebruikt om registerwaarden op te slaan na een sprong naar </a:t>
            </a:r>
          </a:p>
          <a:p>
            <a:pPr>
              <a:buNone/>
            </a:pPr>
            <a:r>
              <a:rPr lang="nl-BE" sz="1800" dirty="0">
                <a:solidFill>
                  <a:srgbClr val="0070C0"/>
                </a:solidFill>
                <a:latin typeface="Tahoma" pitchFamily="34" charset="0"/>
                <a:ea typeface="Tahoma" pitchFamily="34" charset="0"/>
                <a:cs typeface="Tahoma" pitchFamily="34" charset="0"/>
              </a:rPr>
              <a:t>een subroutine of </a:t>
            </a:r>
            <a:r>
              <a:rPr lang="nl-BE" sz="1800" dirty="0" err="1">
                <a:solidFill>
                  <a:srgbClr val="0070C0"/>
                </a:solidFill>
                <a:latin typeface="Tahoma" pitchFamily="34" charset="0"/>
                <a:ea typeface="Tahoma" pitchFamily="34" charset="0"/>
                <a:cs typeface="Tahoma" pitchFamily="34" charset="0"/>
              </a:rPr>
              <a:t>interrupt</a:t>
            </a:r>
            <a:r>
              <a:rPr lang="nl-BE" sz="1800" dirty="0">
                <a:solidFill>
                  <a:srgbClr val="0070C0"/>
                </a:solidFill>
                <a:latin typeface="Tahoma" pitchFamily="34" charset="0"/>
                <a:ea typeface="Tahoma" pitchFamily="34" charset="0"/>
                <a:cs typeface="Tahoma" pitchFamily="34" charset="0"/>
              </a:rPr>
              <a:t> </a:t>
            </a:r>
            <a:r>
              <a:rPr lang="nl-BE" sz="1800" dirty="0" err="1">
                <a:solidFill>
                  <a:srgbClr val="0070C0"/>
                </a:solidFill>
                <a:latin typeface="Tahoma" pitchFamily="34" charset="0"/>
                <a:ea typeface="Tahoma" pitchFamily="34" charset="0"/>
                <a:cs typeface="Tahoma" pitchFamily="34" charset="0"/>
              </a:rPr>
              <a:t>afhandelingsroutine</a:t>
            </a:r>
            <a:r>
              <a:rPr lang="nl-BE" sz="1800" dirty="0">
                <a:latin typeface="Tahoma" pitchFamily="34" charset="0"/>
                <a:ea typeface="Tahoma" pitchFamily="34" charset="0"/>
                <a:cs typeface="Tahoma" pitchFamily="34" charset="0"/>
              </a:rPr>
              <a:t>.</a:t>
            </a:r>
          </a:p>
          <a:p>
            <a:pPr>
              <a:buNone/>
            </a:pPr>
            <a:endParaRPr lang="nl-BE" sz="6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Omdat adresgegeven (</a:t>
            </a:r>
            <a:r>
              <a:rPr lang="nl-BE" sz="1800" dirty="0" err="1">
                <a:latin typeface="Tahoma" pitchFamily="34" charset="0"/>
                <a:ea typeface="Tahoma" pitchFamily="34" charset="0"/>
                <a:cs typeface="Tahoma" pitchFamily="34" charset="0"/>
              </a:rPr>
              <a:t>call</a:t>
            </a:r>
            <a:r>
              <a:rPr lang="nl-BE" sz="1800" dirty="0">
                <a:latin typeface="Tahoma" pitchFamily="34" charset="0"/>
                <a:ea typeface="Tahoma" pitchFamily="34" charset="0"/>
                <a:cs typeface="Tahoma" pitchFamily="34" charset="0"/>
              </a:rPr>
              <a:t>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op de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gemengd </a:t>
            </a:r>
          </a:p>
          <a:p>
            <a:pPr>
              <a:buNone/>
            </a:pPr>
            <a:r>
              <a:rPr lang="nl-BE" sz="1800" dirty="0">
                <a:latin typeface="Tahoma" pitchFamily="34" charset="0"/>
                <a:ea typeface="Tahoma" pitchFamily="34" charset="0"/>
                <a:cs typeface="Tahoma" pitchFamily="34" charset="0"/>
              </a:rPr>
              <a:t>worden met registerwaarden moet de programmeur er zorg </a:t>
            </a:r>
          </a:p>
          <a:p>
            <a:pPr>
              <a:buNone/>
            </a:pPr>
            <a:r>
              <a:rPr lang="nl-BE" sz="1800" dirty="0">
                <a:latin typeface="Tahoma" pitchFamily="34" charset="0"/>
                <a:ea typeface="Tahoma" pitchFamily="34" charset="0"/>
                <a:cs typeface="Tahoma" pitchFamily="34" charset="0"/>
              </a:rPr>
              <a:t>voor dragen dat alle </a:t>
            </a:r>
            <a:r>
              <a:rPr lang="nl-BE" sz="1800" dirty="0" err="1">
                <a:latin typeface="Tahoma" pitchFamily="34" charset="0"/>
                <a:ea typeface="Tahoma" pitchFamily="34" charset="0"/>
                <a:cs typeface="Tahoma" pitchFamily="34" charset="0"/>
              </a:rPr>
              <a:t>gePUSHte</a:t>
            </a:r>
            <a:r>
              <a:rPr lang="nl-BE" sz="1800" dirty="0">
                <a:latin typeface="Tahoma" pitchFamily="34" charset="0"/>
                <a:ea typeface="Tahoma" pitchFamily="34" charset="0"/>
                <a:cs typeface="Tahoma" pitchFamily="34" charset="0"/>
              </a:rPr>
              <a:t> waarden </a:t>
            </a:r>
            <a:r>
              <a:rPr lang="nl-BE" sz="1800" dirty="0" err="1">
                <a:latin typeface="Tahoma" pitchFamily="34" charset="0"/>
                <a:ea typeface="Tahoma" pitchFamily="34" charset="0"/>
                <a:cs typeface="Tahoma" pitchFamily="34" charset="0"/>
              </a:rPr>
              <a:t>gePOPt</a:t>
            </a:r>
            <a:r>
              <a:rPr lang="nl-BE" sz="1800" dirty="0">
                <a:latin typeface="Tahoma" pitchFamily="34" charset="0"/>
                <a:ea typeface="Tahoma" pitchFamily="34" charset="0"/>
                <a:cs typeface="Tahoma" pitchFamily="34" charset="0"/>
              </a:rPr>
              <a:t> worden vóór </a:t>
            </a:r>
          </a:p>
          <a:p>
            <a:pPr>
              <a:buNone/>
            </a:pPr>
            <a:r>
              <a:rPr lang="nl-BE" sz="1800" dirty="0">
                <a:latin typeface="Tahoma" pitchFamily="34" charset="0"/>
                <a:ea typeface="Tahoma" pitchFamily="34" charset="0"/>
                <a:cs typeface="Tahoma" pitchFamily="34" charset="0"/>
              </a:rPr>
              <a:t>de </a:t>
            </a:r>
            <a:r>
              <a:rPr lang="nl-BE" sz="1800" dirty="0" err="1">
                <a:latin typeface="Tahoma" pitchFamily="34" charset="0"/>
                <a:ea typeface="Tahoma" pitchFamily="34" charset="0"/>
                <a:cs typeface="Tahoma" pitchFamily="34" charset="0"/>
              </a:rPr>
              <a:t>RETurn</a:t>
            </a:r>
            <a:r>
              <a:rPr lang="nl-BE" sz="1800" dirty="0">
                <a:latin typeface="Tahoma" pitchFamily="34" charset="0"/>
                <a:ea typeface="Tahoma" pitchFamily="34" charset="0"/>
                <a:cs typeface="Tahoma" pitchFamily="34" charset="0"/>
              </a:rPr>
              <a:t> instructie!</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56</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6447223" y="0"/>
            <a:ext cx="1553777" cy="1100074"/>
          </a:xfrm>
          <a:prstGeom prst="rect">
            <a:avLst/>
          </a:prstGeom>
        </p:spPr>
      </p:pic>
    </p:spTree>
    <p:extLst>
      <p:ext uri="{BB962C8B-B14F-4D97-AF65-F5344CB8AC3E}">
        <p14:creationId xmlns:p14="http://schemas.microsoft.com/office/powerpoint/2010/main" val="3202623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573528"/>
            <a:ext cx="6177749" cy="471092"/>
          </a:xfrm>
        </p:spPr>
        <p:txBody>
          <a:bodyPr/>
          <a:lstStyle/>
          <a:p>
            <a:r>
              <a:rPr lang="nl-BE" sz="2700" dirty="0">
                <a:latin typeface="Tahoma" pitchFamily="34" charset="0"/>
                <a:ea typeface="Tahoma" pitchFamily="34" charset="0"/>
                <a:cs typeface="Tahoma" pitchFamily="34" charset="0"/>
              </a:rPr>
              <a:t>5.5.2. </a:t>
            </a:r>
            <a:r>
              <a:rPr lang="nl-BE" sz="2700" dirty="0" err="1">
                <a:latin typeface="Tahoma" pitchFamily="34" charset="0"/>
                <a:ea typeface="Tahoma" pitchFamily="34" charset="0"/>
                <a:cs typeface="Tahoma" pitchFamily="34" charset="0"/>
              </a:rPr>
              <a:t>Call</a:t>
            </a:r>
            <a:r>
              <a:rPr lang="nl-BE" sz="2700" dirty="0">
                <a:latin typeface="Tahoma" pitchFamily="34" charset="0"/>
                <a:ea typeface="Tahoma" pitchFamily="34" charset="0"/>
                <a:cs typeface="Tahoma" pitchFamily="34" charset="0"/>
              </a:rPr>
              <a:t> </a:t>
            </a:r>
            <a:r>
              <a:rPr lang="nl-BE" sz="2700" dirty="0" err="1">
                <a:latin typeface="Tahoma" pitchFamily="34" charset="0"/>
                <a:ea typeface="Tahoma" pitchFamily="34" charset="0"/>
                <a:cs typeface="Tahoma" pitchFamily="34" charset="0"/>
              </a:rPr>
              <a:t>stack</a:t>
            </a:r>
            <a:r>
              <a:rPr lang="nl-BE" sz="2700" dirty="0">
                <a:latin typeface="Tahoma" pitchFamily="34" charset="0"/>
                <a:ea typeface="Tahoma" pitchFamily="34" charset="0"/>
                <a:cs typeface="Tahoma" pitchFamily="34" charset="0"/>
              </a:rPr>
              <a:t> </a:t>
            </a:r>
          </a:p>
        </p:txBody>
      </p:sp>
      <p:sp>
        <p:nvSpPr>
          <p:cNvPr id="3" name="Tijdelijke aanduiding voor inhoud 2"/>
          <p:cNvSpPr>
            <a:spLocks noGrp="1"/>
          </p:cNvSpPr>
          <p:nvPr>
            <p:ph idx="1"/>
          </p:nvPr>
        </p:nvSpPr>
        <p:spPr>
          <a:xfrm>
            <a:off x="1439652" y="1275606"/>
            <a:ext cx="6561348" cy="3314394"/>
          </a:xfrm>
        </p:spPr>
        <p:txBody>
          <a:bodyPr/>
          <a:lstStyle/>
          <a:p>
            <a:pPr>
              <a:buNone/>
            </a:pPr>
            <a:r>
              <a:rPr lang="nl-NL" sz="2100" dirty="0">
                <a:latin typeface="Tahoma" pitchFamily="34" charset="0"/>
                <a:ea typeface="Tahoma" pitchFamily="34" charset="0"/>
                <a:cs typeface="Tahoma" pitchFamily="34" charset="0"/>
                <a:sym typeface="Wingdings" pitchFamily="2" charset="2"/>
              </a:rPr>
              <a:t> </a:t>
            </a:r>
            <a:r>
              <a:rPr lang="nl-NL" sz="2100" dirty="0">
                <a:latin typeface="Tahoma" pitchFamily="34" charset="0"/>
                <a:ea typeface="Tahoma" pitchFamily="34" charset="0"/>
                <a:cs typeface="Tahoma" pitchFamily="34" charset="0"/>
              </a:rPr>
              <a:t>is een </a:t>
            </a:r>
            <a:r>
              <a:rPr lang="nl-NL" sz="2100" dirty="0" err="1">
                <a:latin typeface="Tahoma" pitchFamily="34" charset="0"/>
                <a:ea typeface="Tahoma" pitchFamily="34" charset="0"/>
                <a:cs typeface="Tahoma" pitchFamily="34" charset="0"/>
              </a:rPr>
              <a:t>stack</a:t>
            </a:r>
            <a:r>
              <a:rPr lang="nl-NL" sz="2100" dirty="0">
                <a:latin typeface="Tahoma" pitchFamily="34" charset="0"/>
                <a:ea typeface="Tahoma" pitchFamily="34" charset="0"/>
                <a:cs typeface="Tahoma" pitchFamily="34" charset="0"/>
              </a:rPr>
              <a:t> die in het geheugen van een computer</a:t>
            </a:r>
          </a:p>
          <a:p>
            <a:pPr>
              <a:buNone/>
            </a:pPr>
            <a:r>
              <a:rPr lang="nl-NL" sz="2100" dirty="0">
                <a:latin typeface="Tahoma" pitchFamily="34" charset="0"/>
                <a:ea typeface="Tahoma" pitchFamily="34" charset="0"/>
                <a:cs typeface="Tahoma" pitchFamily="34" charset="0"/>
              </a:rPr>
              <a:t>wordt bijgehouden tijdens de uitvoering van een </a:t>
            </a:r>
          </a:p>
          <a:p>
            <a:pPr>
              <a:buNone/>
            </a:pPr>
            <a:r>
              <a:rPr lang="nl-NL" sz="2100" dirty="0">
                <a:latin typeface="Tahoma" pitchFamily="34" charset="0"/>
                <a:ea typeface="Tahoma" pitchFamily="34" charset="0"/>
                <a:cs typeface="Tahoma" pitchFamily="34" charset="0"/>
              </a:rPr>
              <a:t>programma.</a:t>
            </a:r>
          </a:p>
          <a:p>
            <a:pPr>
              <a:buNone/>
            </a:pPr>
            <a:endParaRPr lang="nl-NL" sz="600" dirty="0">
              <a:latin typeface="Tahoma" pitchFamily="34" charset="0"/>
              <a:ea typeface="Tahoma" pitchFamily="34" charset="0"/>
              <a:cs typeface="Tahoma" pitchFamily="34" charset="0"/>
            </a:endParaRPr>
          </a:p>
          <a:p>
            <a:pPr>
              <a:buNone/>
            </a:pPr>
            <a:r>
              <a:rPr lang="nl-NL" sz="2100" dirty="0">
                <a:latin typeface="Tahoma" pitchFamily="34" charset="0"/>
                <a:ea typeface="Tahoma" pitchFamily="34" charset="0"/>
                <a:cs typeface="Tahoma" pitchFamily="34" charset="0"/>
              </a:rPr>
              <a:t>Deze wordt gebruikt om twee soorten gegevens op</a:t>
            </a:r>
          </a:p>
          <a:p>
            <a:pPr>
              <a:buNone/>
            </a:pPr>
            <a:r>
              <a:rPr lang="nl-NL" sz="2100" dirty="0">
                <a:latin typeface="Tahoma" pitchFamily="34" charset="0"/>
                <a:ea typeface="Tahoma" pitchFamily="34" charset="0"/>
                <a:cs typeface="Tahoma" pitchFamily="34" charset="0"/>
              </a:rPr>
              <a:t>te slaan:</a:t>
            </a:r>
          </a:p>
          <a:p>
            <a:pPr>
              <a:buNone/>
            </a:pPr>
            <a:endParaRPr lang="nl-NL" sz="600" dirty="0">
              <a:latin typeface="Tahoma" pitchFamily="34" charset="0"/>
              <a:ea typeface="Tahoma" pitchFamily="34" charset="0"/>
              <a:cs typeface="Tahoma" pitchFamily="34" charset="0"/>
            </a:endParaRPr>
          </a:p>
          <a:p>
            <a:pPr>
              <a:buNone/>
            </a:pPr>
            <a:r>
              <a:rPr lang="nl-NL" sz="2100" b="1" dirty="0">
                <a:solidFill>
                  <a:srgbClr val="FF0000"/>
                </a:solidFill>
                <a:latin typeface="Tahoma" pitchFamily="34" charset="0"/>
                <a:ea typeface="Tahoma" pitchFamily="34" charset="0"/>
                <a:cs typeface="Tahoma" pitchFamily="34" charset="0"/>
                <a:sym typeface="Wingdings" pitchFamily="2" charset="2"/>
              </a:rPr>
              <a:t> </a:t>
            </a:r>
            <a:r>
              <a:rPr lang="nl-NL" sz="2100" b="1" dirty="0">
                <a:solidFill>
                  <a:srgbClr val="FF0000"/>
                </a:solidFill>
                <a:latin typeface="Tahoma" pitchFamily="34" charset="0"/>
                <a:ea typeface="Tahoma" pitchFamily="34" charset="0"/>
                <a:cs typeface="Tahoma" pitchFamily="34" charset="0"/>
              </a:rPr>
              <a:t>inhoud van registers </a:t>
            </a:r>
            <a:r>
              <a:rPr lang="nl-NL" sz="2100" dirty="0">
                <a:latin typeface="Tahoma" pitchFamily="34" charset="0"/>
                <a:ea typeface="Tahoma" pitchFamily="34" charset="0"/>
                <a:cs typeface="Tahoma" pitchFamily="34" charset="0"/>
              </a:rPr>
              <a:t>die tijdelijk hergebruikt worden</a:t>
            </a:r>
          </a:p>
          <a:p>
            <a:pPr>
              <a:buNone/>
            </a:pPr>
            <a:endParaRPr lang="nl-NL" sz="600" dirty="0">
              <a:latin typeface="Tahoma" pitchFamily="34" charset="0"/>
              <a:ea typeface="Tahoma" pitchFamily="34" charset="0"/>
              <a:cs typeface="Tahoma" pitchFamily="34" charset="0"/>
            </a:endParaRPr>
          </a:p>
          <a:p>
            <a:pPr>
              <a:buNone/>
            </a:pPr>
            <a:r>
              <a:rPr lang="nl-NL" sz="2100" b="1" dirty="0">
                <a:solidFill>
                  <a:srgbClr val="FF0000"/>
                </a:solidFill>
                <a:latin typeface="Tahoma" pitchFamily="34" charset="0"/>
                <a:ea typeface="Tahoma" pitchFamily="34" charset="0"/>
                <a:cs typeface="Tahoma" pitchFamily="34" charset="0"/>
                <a:sym typeface="Wingdings" pitchFamily="2" charset="2"/>
              </a:rPr>
              <a:t> </a:t>
            </a:r>
            <a:r>
              <a:rPr lang="nl-NL" sz="2100" b="1" dirty="0">
                <a:solidFill>
                  <a:srgbClr val="FF0000"/>
                </a:solidFill>
                <a:latin typeface="Tahoma" pitchFamily="34" charset="0"/>
                <a:ea typeface="Tahoma" pitchFamily="34" charset="0"/>
                <a:cs typeface="Tahoma" pitchFamily="34" charset="0"/>
              </a:rPr>
              <a:t>lokale variabelen</a:t>
            </a:r>
          </a:p>
          <a:p>
            <a:pPr>
              <a:buNone/>
            </a:pPr>
            <a:endParaRPr lang="nl-NL" sz="60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57</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6194836" y="78636"/>
            <a:ext cx="1553777" cy="1100074"/>
          </a:xfrm>
          <a:prstGeom prst="rect">
            <a:avLst/>
          </a:prstGeom>
        </p:spPr>
      </p:pic>
    </p:spTree>
    <p:extLst>
      <p:ext uri="{BB962C8B-B14F-4D97-AF65-F5344CB8AC3E}">
        <p14:creationId xmlns:p14="http://schemas.microsoft.com/office/powerpoint/2010/main" val="2757093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93658" y="519522"/>
            <a:ext cx="6231755" cy="471092"/>
          </a:xfrm>
        </p:spPr>
        <p:txBody>
          <a:bodyPr/>
          <a:lstStyle/>
          <a:p>
            <a:r>
              <a:rPr lang="nl-BE" sz="2700" dirty="0">
                <a:latin typeface="Tahoma" pitchFamily="34" charset="0"/>
                <a:ea typeface="Tahoma" pitchFamily="34" charset="0"/>
                <a:cs typeface="Tahoma" pitchFamily="34" charset="0"/>
              </a:rPr>
              <a:t>5.5.2. Call stack </a:t>
            </a:r>
          </a:p>
        </p:txBody>
      </p:sp>
      <p:sp>
        <p:nvSpPr>
          <p:cNvPr id="3" name="Tijdelijke aanduiding voor inhoud 2"/>
          <p:cNvSpPr>
            <a:spLocks noGrp="1"/>
          </p:cNvSpPr>
          <p:nvPr>
            <p:ph idx="1"/>
          </p:nvPr>
        </p:nvSpPr>
        <p:spPr>
          <a:xfrm>
            <a:off x="1547664" y="1059582"/>
            <a:ext cx="4276973" cy="4083918"/>
          </a:xfrm>
        </p:spPr>
        <p:txBody>
          <a:bodyPr/>
          <a:lstStyle/>
          <a:p>
            <a:pPr>
              <a:buFont typeface="Wingdings"/>
              <a:buChar char="à"/>
            </a:pPr>
            <a:r>
              <a:rPr lang="nl-BE" sz="1500" b="1" dirty="0">
                <a:latin typeface="Tahoma" pitchFamily="34" charset="0"/>
                <a:ea typeface="Tahoma" pitchFamily="34" charset="0"/>
                <a:cs typeface="Tahoma" pitchFamily="34" charset="0"/>
              </a:rPr>
              <a:t>Inhoud van registers:</a:t>
            </a:r>
          </a:p>
          <a:p>
            <a:pPr>
              <a:buNone/>
            </a:pPr>
            <a:endParaRPr lang="nl-BE" sz="600" b="1"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Het </a:t>
            </a:r>
            <a:r>
              <a:rPr lang="nl-BE" sz="1500" b="1" dirty="0">
                <a:solidFill>
                  <a:srgbClr val="0070C0"/>
                </a:solidFill>
                <a:latin typeface="Tahoma" pitchFamily="34" charset="0"/>
                <a:ea typeface="Tahoma" pitchFamily="34" charset="0"/>
                <a:cs typeface="Tahoma" pitchFamily="34" charset="0"/>
              </a:rPr>
              <a:t>hoofdprogramma</a:t>
            </a:r>
            <a:r>
              <a:rPr lang="nl-BE" sz="1500" dirty="0">
                <a:latin typeface="Tahoma" pitchFamily="34" charset="0"/>
                <a:ea typeface="Tahoma" pitchFamily="34" charset="0"/>
                <a:cs typeface="Tahoma" pitchFamily="34" charset="0"/>
              </a:rPr>
              <a:t> wordt uitgevoerd.</a:t>
            </a:r>
          </a:p>
          <a:p>
            <a:pPr>
              <a:buNone/>
            </a:pPr>
            <a:endParaRPr lang="nl-BE" sz="600"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Bij de uitvoering van de </a:t>
            </a:r>
            <a:r>
              <a:rPr lang="nl-BE" sz="1500" b="1" dirty="0" err="1">
                <a:solidFill>
                  <a:srgbClr val="FF0000"/>
                </a:solidFill>
                <a:latin typeface="Tahoma" pitchFamily="34" charset="0"/>
                <a:ea typeface="Tahoma" pitchFamily="34" charset="0"/>
                <a:cs typeface="Tahoma" pitchFamily="34" charset="0"/>
              </a:rPr>
              <a:t>call</a:t>
            </a:r>
            <a:r>
              <a:rPr lang="nl-BE" sz="1500" dirty="0">
                <a:latin typeface="Tahoma" pitchFamily="34" charset="0"/>
                <a:ea typeface="Tahoma" pitchFamily="34" charset="0"/>
                <a:cs typeface="Tahoma" pitchFamily="34" charset="0"/>
              </a:rPr>
              <a:t> instructie</a:t>
            </a:r>
          </a:p>
          <a:p>
            <a:pPr lvl="1"/>
            <a:r>
              <a:rPr lang="nl-BE" sz="1500" dirty="0">
                <a:latin typeface="Tahoma" pitchFamily="34" charset="0"/>
                <a:ea typeface="Tahoma" pitchFamily="34" charset="0"/>
                <a:cs typeface="Tahoma" pitchFamily="34" charset="0"/>
              </a:rPr>
              <a:t>wordt het adres van de volgende instructie op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opgeslagen</a:t>
            </a:r>
          </a:p>
          <a:p>
            <a:pPr lvl="1"/>
            <a:r>
              <a:rPr lang="nl-BE" sz="1500" dirty="0">
                <a:latin typeface="Tahoma" pitchFamily="34" charset="0"/>
                <a:ea typeface="Tahoma" pitchFamily="34" charset="0"/>
                <a:cs typeface="Tahoma" pitchFamily="34" charset="0"/>
              </a:rPr>
              <a:t>springt de uitvoering naar het opgegeven adres</a:t>
            </a:r>
          </a:p>
          <a:p>
            <a:pPr lvl="1">
              <a:buNone/>
            </a:pPr>
            <a:endParaRPr lang="nl-BE" sz="600"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De </a:t>
            </a:r>
            <a:r>
              <a:rPr lang="nl-BE" sz="1500" b="1" dirty="0">
                <a:solidFill>
                  <a:srgbClr val="0070C0"/>
                </a:solidFill>
                <a:latin typeface="Tahoma" pitchFamily="34" charset="0"/>
                <a:ea typeface="Tahoma" pitchFamily="34" charset="0"/>
                <a:cs typeface="Tahoma" pitchFamily="34" charset="0"/>
              </a:rPr>
              <a:t>subroutine</a:t>
            </a:r>
            <a:r>
              <a:rPr lang="nl-BE" sz="1500" dirty="0">
                <a:latin typeface="Tahoma" pitchFamily="34" charset="0"/>
                <a:ea typeface="Tahoma" pitchFamily="34" charset="0"/>
                <a:cs typeface="Tahoma" pitchFamily="34" charset="0"/>
              </a:rPr>
              <a:t> wordt uitgevoerd.</a:t>
            </a:r>
          </a:p>
          <a:p>
            <a:pPr>
              <a:buNone/>
            </a:pPr>
            <a:endParaRPr lang="nl-BE" sz="600"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Bij de uitvoering van de </a:t>
            </a:r>
            <a:r>
              <a:rPr lang="nl-BE" sz="1500" b="1" dirty="0">
                <a:solidFill>
                  <a:srgbClr val="FF0000"/>
                </a:solidFill>
                <a:latin typeface="Tahoma" pitchFamily="34" charset="0"/>
                <a:ea typeface="Tahoma" pitchFamily="34" charset="0"/>
                <a:cs typeface="Tahoma" pitchFamily="34" charset="0"/>
              </a:rPr>
              <a:t>RET</a:t>
            </a:r>
            <a:r>
              <a:rPr lang="nl-BE" sz="1500" dirty="0">
                <a:latin typeface="Tahoma" pitchFamily="34" charset="0"/>
                <a:ea typeface="Tahoma" pitchFamily="34" charset="0"/>
                <a:cs typeface="Tahoma" pitchFamily="34" charset="0"/>
              </a:rPr>
              <a:t> instructie</a:t>
            </a:r>
          </a:p>
          <a:p>
            <a:pPr lvl="1"/>
            <a:r>
              <a:rPr lang="nl-BE" sz="1500" dirty="0">
                <a:latin typeface="Tahoma" pitchFamily="34" charset="0"/>
                <a:ea typeface="Tahoma" pitchFamily="34" charset="0"/>
                <a:cs typeface="Tahoma" pitchFamily="34" charset="0"/>
              </a:rPr>
              <a:t>wordt het opgeslagen adres van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gehaald</a:t>
            </a:r>
          </a:p>
          <a:p>
            <a:pPr lvl="1"/>
            <a:r>
              <a:rPr lang="nl-BE" sz="1500" dirty="0">
                <a:latin typeface="Tahoma" pitchFamily="34" charset="0"/>
                <a:ea typeface="Tahoma" pitchFamily="34" charset="0"/>
                <a:cs typeface="Tahoma" pitchFamily="34" charset="0"/>
              </a:rPr>
              <a:t>gaat het programma verder op het (van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teruggelezen adres</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58</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6411829" y="83902"/>
            <a:ext cx="1378079" cy="975680"/>
          </a:xfrm>
          <a:prstGeom prst="rect">
            <a:avLst/>
          </a:prstGeom>
        </p:spPr>
      </p:pic>
      <p:graphicFrame>
        <p:nvGraphicFramePr>
          <p:cNvPr id="7" name="Tabel 6"/>
          <p:cNvGraphicFramePr>
            <a:graphicFrameLocks noGrp="1"/>
          </p:cNvGraphicFramePr>
          <p:nvPr/>
        </p:nvGraphicFramePr>
        <p:xfrm>
          <a:off x="6929455" y="1285866"/>
          <a:ext cx="1026558" cy="2766060"/>
        </p:xfrm>
        <a:graphic>
          <a:graphicData uri="http://schemas.openxmlformats.org/drawingml/2006/table">
            <a:tbl>
              <a:tblPr firstRow="1" bandRow="1">
                <a:tableStyleId>{5C22544A-7EE6-4342-B048-85BDC9FD1C3A}</a:tableStyleId>
              </a:tblPr>
              <a:tblGrid>
                <a:gridCol w="350771">
                  <a:extLst>
                    <a:ext uri="{9D8B030D-6E8A-4147-A177-3AD203B41FA5}">
                      <a16:colId xmlns:a16="http://schemas.microsoft.com/office/drawing/2014/main" val="20000"/>
                    </a:ext>
                  </a:extLst>
                </a:gridCol>
                <a:gridCol w="675787">
                  <a:extLst>
                    <a:ext uri="{9D8B030D-6E8A-4147-A177-3AD203B41FA5}">
                      <a16:colId xmlns:a16="http://schemas.microsoft.com/office/drawing/2014/main" val="20001"/>
                    </a:ext>
                  </a:extLst>
                </a:gridCol>
              </a:tblGrid>
              <a:tr h="251460">
                <a:tc gridSpan="2">
                  <a:txBody>
                    <a:bodyPr/>
                    <a:lstStyle/>
                    <a:p>
                      <a:r>
                        <a:rPr lang="nl-BE" sz="1200" dirty="0">
                          <a:solidFill>
                            <a:sysClr val="windowText" lastClr="000000"/>
                          </a:solidFill>
                        </a:rPr>
                        <a:t>Programma</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60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CALL z</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r>
                        <a:rPr lang="nl-BE" sz="12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1460">
                <a:tc>
                  <a:txBody>
                    <a:bodyPr/>
                    <a:lstStyle/>
                    <a:p>
                      <a:endParaRPr lang="nl-BE" sz="120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1460">
                <a:tc>
                  <a:txBody>
                    <a:bodyPr/>
                    <a:lstStyle/>
                    <a:p>
                      <a:r>
                        <a:rPr lang="nl-BE" sz="1200" dirty="0">
                          <a:solidFill>
                            <a:sysClr val="windowText" lastClr="000000"/>
                          </a:solidFill>
                        </a:rPr>
                        <a:t>z</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BE" sz="1200" dirty="0">
                          <a:solidFill>
                            <a:sysClr val="windowText" lastClr="000000"/>
                          </a:solidFill>
                        </a:rPr>
                        <a:t>RET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graphicFrame>
        <p:nvGraphicFramePr>
          <p:cNvPr id="8" name="Tabel 7"/>
          <p:cNvGraphicFramePr>
            <a:graphicFrameLocks noGrp="1"/>
          </p:cNvGraphicFramePr>
          <p:nvPr/>
        </p:nvGraphicFramePr>
        <p:xfrm>
          <a:off x="5911463" y="2786064"/>
          <a:ext cx="857256" cy="1257300"/>
        </p:xfrm>
        <a:graphic>
          <a:graphicData uri="http://schemas.openxmlformats.org/drawingml/2006/table">
            <a:tbl>
              <a:tblPr firstRow="1" bandRow="1">
                <a:tableStyleId>{5C22544A-7EE6-4342-B048-85BDC9FD1C3A}</a:tableStyleId>
              </a:tblPr>
              <a:tblGrid>
                <a:gridCol w="857256">
                  <a:extLst>
                    <a:ext uri="{9D8B030D-6E8A-4147-A177-3AD203B41FA5}">
                      <a16:colId xmlns:a16="http://schemas.microsoft.com/office/drawing/2014/main" val="20000"/>
                    </a:ext>
                  </a:extLst>
                </a:gridCol>
              </a:tblGrid>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460">
                <a:tc>
                  <a:txBody>
                    <a:bodyPr/>
                    <a:lstStyle/>
                    <a:p>
                      <a:pPr algn="ct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pPr algn="ctr"/>
                      <a:r>
                        <a:rPr lang="nl-BE" sz="1200" b="1" dirty="0">
                          <a:solidFill>
                            <a:sysClr val="windowText" lastClr="000000"/>
                          </a:solidFill>
                        </a:rPr>
                        <a:t>STACK</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PIJL-RECHTS 19"/>
          <p:cNvSpPr/>
          <p:nvPr/>
        </p:nvSpPr>
        <p:spPr>
          <a:xfrm>
            <a:off x="6983032" y="1607337"/>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1" name="PIJL-RECHTS 20"/>
          <p:cNvSpPr/>
          <p:nvPr/>
        </p:nvSpPr>
        <p:spPr>
          <a:xfrm>
            <a:off x="6983032" y="1857370"/>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2" name="PIJL-RECHTS 21"/>
          <p:cNvSpPr/>
          <p:nvPr/>
        </p:nvSpPr>
        <p:spPr>
          <a:xfrm>
            <a:off x="6983032" y="2107402"/>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3" name="PIJL-RECHTS 22"/>
          <p:cNvSpPr/>
          <p:nvPr/>
        </p:nvSpPr>
        <p:spPr>
          <a:xfrm>
            <a:off x="6983032" y="2357436"/>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4" name="PIJL-RECHTS 23"/>
          <p:cNvSpPr/>
          <p:nvPr/>
        </p:nvSpPr>
        <p:spPr>
          <a:xfrm>
            <a:off x="6983032" y="3107535"/>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6" name="PIJL-RECHTS 25"/>
          <p:cNvSpPr/>
          <p:nvPr/>
        </p:nvSpPr>
        <p:spPr>
          <a:xfrm>
            <a:off x="6983032" y="3607600"/>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27" name="PIJL-RECHTS 26"/>
          <p:cNvSpPr/>
          <p:nvPr/>
        </p:nvSpPr>
        <p:spPr>
          <a:xfrm>
            <a:off x="6983032" y="3857634"/>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aphicFrame>
        <p:nvGraphicFramePr>
          <p:cNvPr id="28" name="Tabel 27"/>
          <p:cNvGraphicFramePr>
            <a:graphicFrameLocks noGrp="1"/>
          </p:cNvGraphicFramePr>
          <p:nvPr/>
        </p:nvGraphicFramePr>
        <p:xfrm>
          <a:off x="5911463" y="2786064"/>
          <a:ext cx="857256" cy="1257300"/>
        </p:xfrm>
        <a:graphic>
          <a:graphicData uri="http://schemas.openxmlformats.org/drawingml/2006/table">
            <a:tbl>
              <a:tblPr firstRow="1" bandRow="1">
                <a:tableStyleId>{5C22544A-7EE6-4342-B048-85BDC9FD1C3A}</a:tableStyleId>
              </a:tblPr>
              <a:tblGrid>
                <a:gridCol w="857256">
                  <a:extLst>
                    <a:ext uri="{9D8B030D-6E8A-4147-A177-3AD203B41FA5}">
                      <a16:colId xmlns:a16="http://schemas.microsoft.com/office/drawing/2014/main" val="20000"/>
                    </a:ext>
                  </a:extLst>
                </a:gridCol>
              </a:tblGrid>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460">
                <a:tc>
                  <a:txBody>
                    <a:bodyPr/>
                    <a:lstStyle/>
                    <a:p>
                      <a:pPr algn="ctr"/>
                      <a:r>
                        <a:rPr lang="nl-BE" sz="12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pPr algn="ctr"/>
                      <a:r>
                        <a:rPr lang="nl-BE" sz="1200" b="1" dirty="0">
                          <a:solidFill>
                            <a:sysClr val="windowText" lastClr="000000"/>
                          </a:solidFill>
                        </a:rPr>
                        <a:t>STACK</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30" name="Rechte verbindingslijn met pijl 29"/>
          <p:cNvCxnSpPr/>
          <p:nvPr/>
        </p:nvCxnSpPr>
        <p:spPr>
          <a:xfrm rot="5400000">
            <a:off x="6152566" y="2759275"/>
            <a:ext cx="1125149" cy="642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Rechte verbindingslijn 31"/>
          <p:cNvCxnSpPr/>
          <p:nvPr/>
        </p:nvCxnSpPr>
        <p:spPr>
          <a:xfrm>
            <a:off x="6218646" y="3604029"/>
            <a:ext cx="267893" cy="16073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 name="Groep 34"/>
          <p:cNvGrpSpPr/>
          <p:nvPr/>
        </p:nvGrpSpPr>
        <p:grpSpPr>
          <a:xfrm>
            <a:off x="7100869" y="2093114"/>
            <a:ext cx="850125" cy="1112043"/>
            <a:chOff x="7767612" y="2786058"/>
            <a:chExt cx="1133500" cy="1482724"/>
          </a:xfrm>
        </p:grpSpPr>
        <p:sp>
          <p:nvSpPr>
            <p:cNvPr id="33" name="Ovaal 32"/>
            <p:cNvSpPr/>
            <p:nvPr/>
          </p:nvSpPr>
          <p:spPr>
            <a:xfrm>
              <a:off x="8572528" y="2786058"/>
              <a:ext cx="214314" cy="21431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34" name="Vrije vorm 33"/>
            <p:cNvSpPr/>
            <p:nvPr/>
          </p:nvSpPr>
          <p:spPr>
            <a:xfrm>
              <a:off x="7767612" y="2981325"/>
              <a:ext cx="1133500" cy="1287457"/>
            </a:xfrm>
            <a:custGeom>
              <a:avLst/>
              <a:gdLst>
                <a:gd name="connsiteX0" fmla="*/ 685800 w 981075"/>
                <a:gd name="connsiteY0" fmla="*/ 0 h 1254125"/>
                <a:gd name="connsiteX1" fmla="*/ 866775 w 981075"/>
                <a:gd name="connsiteY1" fmla="*/ 685800 h 1254125"/>
                <a:gd name="connsiteX2" fmla="*/ 0 w 981075"/>
                <a:gd name="connsiteY2" fmla="*/ 1238250 h 1254125"/>
                <a:gd name="connsiteX0" fmla="*/ 985863 w 1331149"/>
                <a:gd name="connsiteY0" fmla="*/ 0 h 1287457"/>
                <a:gd name="connsiteX1" fmla="*/ 1166838 w 1331149"/>
                <a:gd name="connsiteY1" fmla="*/ 685800 h 1287457"/>
                <a:gd name="connsiteX2" fmla="*/ 0 w 1331149"/>
                <a:gd name="connsiteY2" fmla="*/ 1271582 h 1287457"/>
                <a:gd name="connsiteX0" fmla="*/ 985863 w 1133500"/>
                <a:gd name="connsiteY0" fmla="*/ 0 h 1287457"/>
                <a:gd name="connsiteX1" fmla="*/ 843017 w 1133500"/>
                <a:gd name="connsiteY1" fmla="*/ 728666 h 1287457"/>
                <a:gd name="connsiteX2" fmla="*/ 0 w 1133500"/>
                <a:gd name="connsiteY2" fmla="*/ 1271582 h 1287457"/>
              </a:gdLst>
              <a:ahLst/>
              <a:cxnLst>
                <a:cxn ang="0">
                  <a:pos x="connsiteX0" y="connsiteY0"/>
                </a:cxn>
                <a:cxn ang="0">
                  <a:pos x="connsiteX1" y="connsiteY1"/>
                </a:cxn>
                <a:cxn ang="0">
                  <a:pos x="connsiteX2" y="connsiteY2"/>
                </a:cxn>
              </a:cxnLst>
              <a:rect l="l" t="t" r="r" b="b"/>
              <a:pathLst>
                <a:path w="1133500" h="1287457">
                  <a:moveTo>
                    <a:pt x="985863" y="0"/>
                  </a:moveTo>
                  <a:cubicBezTo>
                    <a:pt x="1133500" y="239712"/>
                    <a:pt x="1007328" y="516736"/>
                    <a:pt x="843017" y="728666"/>
                  </a:cubicBezTo>
                  <a:cubicBezTo>
                    <a:pt x="678707" y="940596"/>
                    <a:pt x="1588" y="1287457"/>
                    <a:pt x="0" y="1271582"/>
                  </a:cubicBezTo>
                </a:path>
              </a:pathLst>
            </a:cu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nl-BE" sz="1350">
                <a:solidFill>
                  <a:prstClr val="black"/>
                </a:solidFill>
                <a:latin typeface="Arial"/>
              </a:endParaRPr>
            </a:p>
          </p:txBody>
        </p:sp>
      </p:grpSp>
    </p:spTree>
    <p:extLst>
      <p:ext uri="{BB962C8B-B14F-4D97-AF65-F5344CB8AC3E}">
        <p14:creationId xmlns:p14="http://schemas.microsoft.com/office/powerpoint/2010/main" val="314990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4" grpId="0" animBg="1"/>
      <p:bldP spid="24" grpId="1" animBg="1"/>
      <p:bldP spid="26" grpId="0" animBg="1"/>
      <p:bldP spid="26" grpId="1" animBg="1"/>
      <p:bldP spid="27" grpId="0" animBg="1"/>
      <p:bldP spid="27"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411510"/>
            <a:ext cx="6177749" cy="642942"/>
          </a:xfrm>
        </p:spPr>
        <p:txBody>
          <a:bodyPr/>
          <a:lstStyle/>
          <a:p>
            <a:r>
              <a:rPr lang="nl-BE" sz="2700" dirty="0">
                <a:latin typeface="Tahoma" pitchFamily="34" charset="0"/>
                <a:ea typeface="Tahoma" pitchFamily="34" charset="0"/>
                <a:cs typeface="Tahoma" pitchFamily="34" charset="0"/>
              </a:rPr>
              <a:t>5.5.2. Call stack </a:t>
            </a:r>
          </a:p>
        </p:txBody>
      </p:sp>
      <p:sp>
        <p:nvSpPr>
          <p:cNvPr id="3" name="Tijdelijke aanduiding voor inhoud 2"/>
          <p:cNvSpPr>
            <a:spLocks noGrp="1"/>
          </p:cNvSpPr>
          <p:nvPr>
            <p:ph idx="1"/>
          </p:nvPr>
        </p:nvSpPr>
        <p:spPr>
          <a:xfrm>
            <a:off x="1439652" y="1113588"/>
            <a:ext cx="4968552" cy="3467862"/>
          </a:xfrm>
        </p:spPr>
        <p:txBody>
          <a:bodyPr/>
          <a:lstStyle/>
          <a:p>
            <a:pPr>
              <a:buFont typeface="Wingdings"/>
              <a:buChar char="à"/>
            </a:pPr>
            <a:r>
              <a:rPr lang="nl-BE" sz="1500" b="1" dirty="0">
                <a:latin typeface="Tahoma" pitchFamily="34" charset="0"/>
                <a:ea typeface="Tahoma" pitchFamily="34" charset="0"/>
                <a:cs typeface="Tahoma" pitchFamily="34" charset="0"/>
                <a:sym typeface="Wingdings" pitchFamily="2" charset="2"/>
              </a:rPr>
              <a:t>Lokale variabelen:</a:t>
            </a:r>
          </a:p>
          <a:p>
            <a:pPr>
              <a:buNone/>
            </a:pPr>
            <a:endParaRPr lang="nl-BE" sz="600" b="1"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Op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kunnen ook gegevens opgeslagen worden.</a:t>
            </a:r>
          </a:p>
          <a:p>
            <a:pPr>
              <a:buNone/>
            </a:pPr>
            <a:endParaRPr lang="nl-BE" sz="600" dirty="0">
              <a:latin typeface="Tahoma" pitchFamily="34" charset="0"/>
              <a:ea typeface="Tahoma" pitchFamily="34" charset="0"/>
              <a:cs typeface="Tahoma" pitchFamily="34" charset="0"/>
            </a:endParaRPr>
          </a:p>
          <a:p>
            <a:pPr>
              <a:buNone/>
            </a:pPr>
            <a:r>
              <a:rPr lang="nl-BE" sz="1500" dirty="0">
                <a:latin typeface="Tahoma" pitchFamily="34" charset="0"/>
                <a:ea typeface="Tahoma" pitchFamily="34" charset="0"/>
                <a:cs typeface="Tahoma" pitchFamily="34" charset="0"/>
              </a:rPr>
              <a:t>Na de CALL en de PUSH instructie bevat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a:t>
            </a:r>
            <a:r>
              <a:rPr lang="nl-BE" sz="1500" dirty="0">
                <a:solidFill>
                  <a:srgbClr val="FF0000"/>
                </a:solidFill>
                <a:latin typeface="Tahoma" pitchFamily="34" charset="0"/>
                <a:ea typeface="Tahoma" pitchFamily="34" charset="0"/>
                <a:cs typeface="Tahoma" pitchFamily="34" charset="0"/>
              </a:rPr>
              <a:t>één </a:t>
            </a:r>
          </a:p>
          <a:p>
            <a:pPr>
              <a:buNone/>
            </a:pPr>
            <a:r>
              <a:rPr lang="nl-BE" sz="1500" dirty="0">
                <a:solidFill>
                  <a:srgbClr val="FF0000"/>
                </a:solidFill>
                <a:latin typeface="Tahoma" pitchFamily="34" charset="0"/>
                <a:ea typeface="Tahoma" pitchFamily="34" charset="0"/>
                <a:cs typeface="Tahoma" pitchFamily="34" charset="0"/>
              </a:rPr>
              <a:t>adres</a:t>
            </a:r>
            <a:r>
              <a:rPr lang="nl-BE" sz="1500" dirty="0">
                <a:latin typeface="Tahoma" pitchFamily="34" charset="0"/>
                <a:ea typeface="Tahoma" pitchFamily="34" charset="0"/>
                <a:cs typeface="Tahoma" pitchFamily="34" charset="0"/>
              </a:rPr>
              <a:t> en </a:t>
            </a:r>
            <a:r>
              <a:rPr lang="nl-BE" sz="1500" dirty="0">
                <a:solidFill>
                  <a:srgbClr val="FF0000"/>
                </a:solidFill>
                <a:latin typeface="Tahoma" pitchFamily="34" charset="0"/>
                <a:ea typeface="Tahoma" pitchFamily="34" charset="0"/>
                <a:cs typeface="Tahoma" pitchFamily="34" charset="0"/>
              </a:rPr>
              <a:t>één gegeven</a:t>
            </a:r>
            <a:r>
              <a:rPr lang="nl-BE" sz="1500" dirty="0">
                <a:latin typeface="Tahoma" pitchFamily="34" charset="0"/>
                <a:ea typeface="Tahoma" pitchFamily="34" charset="0"/>
                <a:cs typeface="Tahoma" pitchFamily="34" charset="0"/>
              </a:rPr>
              <a:t>.</a:t>
            </a:r>
          </a:p>
          <a:p>
            <a:pPr>
              <a:buNone/>
            </a:pPr>
            <a:endParaRPr lang="nl-BE" sz="1500" dirty="0">
              <a:latin typeface="Tahoma" pitchFamily="34" charset="0"/>
              <a:ea typeface="Tahoma" pitchFamily="34" charset="0"/>
              <a:cs typeface="Tahoma" pitchFamily="34" charset="0"/>
            </a:endParaRPr>
          </a:p>
          <a:p>
            <a:pPr>
              <a:buNone/>
            </a:pPr>
            <a:r>
              <a:rPr lang="nl-BE" sz="1500" b="1" dirty="0">
                <a:latin typeface="Tahoma" pitchFamily="34" charset="0"/>
                <a:ea typeface="Tahoma" pitchFamily="34" charset="0"/>
                <a:cs typeface="Tahoma" pitchFamily="34" charset="0"/>
              </a:rPr>
              <a:t>PAS OP!</a:t>
            </a:r>
          </a:p>
          <a:p>
            <a:pPr lvl="1">
              <a:buNone/>
            </a:pPr>
            <a:r>
              <a:rPr lang="nl-BE" sz="1500" dirty="0">
                <a:latin typeface="Tahoma" pitchFamily="34" charset="0"/>
                <a:ea typeface="Tahoma" pitchFamily="34" charset="0"/>
                <a:cs typeface="Tahoma" pitchFamily="34" charset="0"/>
              </a:rPr>
              <a:t>Als de programmeur de POP instructie vóór </a:t>
            </a:r>
          </a:p>
          <a:p>
            <a:pPr lvl="1">
              <a:buNone/>
            </a:pPr>
            <a:r>
              <a:rPr lang="nl-BE" sz="1500" dirty="0">
                <a:latin typeface="Tahoma" pitchFamily="34" charset="0"/>
                <a:ea typeface="Tahoma" pitchFamily="34" charset="0"/>
                <a:cs typeface="Tahoma" pitchFamily="34" charset="0"/>
              </a:rPr>
              <a:t>de RET instructie vergeet zal CPU een verkeerd</a:t>
            </a:r>
          </a:p>
          <a:p>
            <a:pPr lvl="1">
              <a:buNone/>
            </a:pPr>
            <a:r>
              <a:rPr lang="nl-BE" sz="1500" dirty="0">
                <a:latin typeface="Tahoma" pitchFamily="34" charset="0"/>
                <a:ea typeface="Tahoma" pitchFamily="34" charset="0"/>
                <a:cs typeface="Tahoma" pitchFamily="34" charset="0"/>
              </a:rPr>
              <a:t>terugkeeradres van de </a:t>
            </a:r>
            <a:r>
              <a:rPr lang="nl-BE" sz="1500" dirty="0" err="1">
                <a:latin typeface="Tahoma" pitchFamily="34" charset="0"/>
                <a:ea typeface="Tahoma" pitchFamily="34" charset="0"/>
                <a:cs typeface="Tahoma" pitchFamily="34" charset="0"/>
              </a:rPr>
              <a:t>stack</a:t>
            </a:r>
            <a:r>
              <a:rPr lang="nl-BE" sz="1500" dirty="0">
                <a:latin typeface="Tahoma" pitchFamily="34" charset="0"/>
                <a:ea typeface="Tahoma" pitchFamily="34" charset="0"/>
                <a:cs typeface="Tahoma" pitchFamily="34" charset="0"/>
              </a:rPr>
              <a:t> lezen en </a:t>
            </a:r>
          </a:p>
          <a:p>
            <a:pPr lvl="1">
              <a:buNone/>
            </a:pPr>
            <a:r>
              <a:rPr lang="nl-BE" sz="1500" dirty="0">
                <a:latin typeface="Tahoma" pitchFamily="34" charset="0"/>
                <a:ea typeface="Tahoma" pitchFamily="34" charset="0"/>
                <a:cs typeface="Tahoma" pitchFamily="34" charset="0"/>
              </a:rPr>
              <a:t>het programma zal onherroepelijk vastlopen.</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59</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6301047" y="146423"/>
            <a:ext cx="1432085" cy="1013916"/>
          </a:xfrm>
          <a:prstGeom prst="rect">
            <a:avLst/>
          </a:prstGeom>
        </p:spPr>
      </p:pic>
      <p:graphicFrame>
        <p:nvGraphicFramePr>
          <p:cNvPr id="7" name="Tabel 6"/>
          <p:cNvGraphicFramePr>
            <a:graphicFrameLocks noGrp="1"/>
          </p:cNvGraphicFramePr>
          <p:nvPr/>
        </p:nvGraphicFramePr>
        <p:xfrm>
          <a:off x="6661562" y="1339445"/>
          <a:ext cx="1071571" cy="2766060"/>
        </p:xfrm>
        <a:graphic>
          <a:graphicData uri="http://schemas.openxmlformats.org/drawingml/2006/table">
            <a:tbl>
              <a:tblPr firstRow="1" bandRow="1">
                <a:tableStyleId>{5C22544A-7EE6-4342-B048-85BDC9FD1C3A}</a:tableStyleId>
              </a:tblPr>
              <a:tblGrid>
                <a:gridCol w="366152">
                  <a:extLst>
                    <a:ext uri="{9D8B030D-6E8A-4147-A177-3AD203B41FA5}">
                      <a16:colId xmlns:a16="http://schemas.microsoft.com/office/drawing/2014/main" val="20000"/>
                    </a:ext>
                  </a:extLst>
                </a:gridCol>
                <a:gridCol w="705419">
                  <a:extLst>
                    <a:ext uri="{9D8B030D-6E8A-4147-A177-3AD203B41FA5}">
                      <a16:colId xmlns:a16="http://schemas.microsoft.com/office/drawing/2014/main" val="20001"/>
                    </a:ext>
                  </a:extLst>
                </a:gridCol>
              </a:tblGrid>
              <a:tr h="251460">
                <a:tc gridSpan="2">
                  <a:txBody>
                    <a:bodyPr/>
                    <a:lstStyle/>
                    <a:p>
                      <a:r>
                        <a:rPr lang="nl-BE" sz="1200" dirty="0">
                          <a:solidFill>
                            <a:sysClr val="windowText" lastClr="000000"/>
                          </a:solidFill>
                        </a:rPr>
                        <a:t>Programma</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60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CALL z</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r>
                        <a:rPr lang="nl-BE" sz="12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err="1">
                          <a:solidFill>
                            <a:sysClr val="windowText" lastClr="000000"/>
                          </a:solidFill>
                        </a:rPr>
                        <a:t>instr</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1460">
                <a:tc>
                  <a:txBody>
                    <a:bodyPr/>
                    <a:lstStyle/>
                    <a:p>
                      <a:endParaRPr lang="nl-BE" sz="120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1460">
                <a:tc>
                  <a:txBody>
                    <a:bodyPr/>
                    <a:lstStyle/>
                    <a:p>
                      <a:r>
                        <a:rPr lang="nl-BE" sz="1200" dirty="0">
                          <a:solidFill>
                            <a:sysClr val="windowText" lastClr="000000"/>
                          </a:solidFill>
                        </a:rPr>
                        <a:t>z</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PUSH</a:t>
                      </a:r>
                      <a:r>
                        <a:rPr lang="nl-BE" sz="1200" baseline="0" dirty="0">
                          <a:solidFill>
                            <a:sysClr val="windowText" lastClr="000000"/>
                          </a:solidFill>
                        </a:rPr>
                        <a:t> A</a:t>
                      </a:r>
                      <a:endParaRPr lang="nl-BE" sz="12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200" dirty="0">
                          <a:solidFill>
                            <a:sysClr val="windowText" lastClr="000000"/>
                          </a:solidFill>
                        </a:rPr>
                        <a:t>POP A</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51460">
                <a:tc>
                  <a:txBody>
                    <a:bodyPr/>
                    <a:lstStyle/>
                    <a:p>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BE" sz="1200" dirty="0">
                          <a:solidFill>
                            <a:sysClr val="windowText" lastClr="000000"/>
                          </a:solidFill>
                        </a:rPr>
                        <a:t>RET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27" name="PIJL-RECHTS 26"/>
          <p:cNvSpPr/>
          <p:nvPr/>
        </p:nvSpPr>
        <p:spPr>
          <a:xfrm>
            <a:off x="6725824" y="3436135"/>
            <a:ext cx="267893" cy="160736"/>
          </a:xfrm>
          <a:prstGeom prst="rightArrow">
            <a:avLst/>
          </a:prstGeom>
          <a:solidFill>
            <a:schemeClr val="accent1">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aphicFrame>
        <p:nvGraphicFramePr>
          <p:cNvPr id="28" name="Tabel 27"/>
          <p:cNvGraphicFramePr>
            <a:graphicFrameLocks noGrp="1"/>
          </p:cNvGraphicFramePr>
          <p:nvPr/>
        </p:nvGraphicFramePr>
        <p:xfrm>
          <a:off x="5804305" y="2839643"/>
          <a:ext cx="696521" cy="1257300"/>
        </p:xfrm>
        <a:graphic>
          <a:graphicData uri="http://schemas.openxmlformats.org/drawingml/2006/table">
            <a:tbl>
              <a:tblPr firstRow="1" bandRow="1">
                <a:tableStyleId>{5C22544A-7EE6-4342-B048-85BDC9FD1C3A}</a:tableStyleId>
              </a:tblPr>
              <a:tblGrid>
                <a:gridCol w="696521">
                  <a:extLst>
                    <a:ext uri="{9D8B030D-6E8A-4147-A177-3AD203B41FA5}">
                      <a16:colId xmlns:a16="http://schemas.microsoft.com/office/drawing/2014/main" val="20000"/>
                    </a:ext>
                  </a:extLst>
                </a:gridCol>
              </a:tblGrid>
              <a:tr h="251460">
                <a:tc>
                  <a:txBody>
                    <a:bodyPr/>
                    <a:lstStyle/>
                    <a:p>
                      <a:pPr algn="ct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pPr algn="ctr"/>
                      <a:endParaRPr lang="nl-BE" sz="12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pPr algn="ctr"/>
                      <a:r>
                        <a:rPr lang="nl-BE" sz="1200" dirty="0">
                          <a:solidFill>
                            <a:sysClr val="windowText" lastClr="000000"/>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1460">
                <a:tc>
                  <a:txBody>
                    <a:bodyPr/>
                    <a:lstStyle/>
                    <a:p>
                      <a:pPr algn="ctr"/>
                      <a:r>
                        <a:rPr lang="nl-BE" sz="12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pPr algn="ctr"/>
                      <a:r>
                        <a:rPr lang="nl-BE" sz="1200" b="1" dirty="0">
                          <a:solidFill>
                            <a:sysClr val="windowText" lastClr="000000"/>
                          </a:solidFill>
                        </a:rPr>
                        <a:t>STACK</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554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Autofit/>
          </a:bodyPr>
          <a:lstStyle/>
          <a:p>
            <a:pPr marL="0" indent="0" fontAlgn="base">
              <a:buNone/>
            </a:pPr>
            <a:r>
              <a:rPr lang="en-US" sz="1600" b="0" dirty="0"/>
              <a:t>5.4. Het RAM-</a:t>
            </a:r>
            <a:r>
              <a:rPr lang="en-US" sz="1600" b="0" dirty="0" err="1"/>
              <a:t>geheugen</a:t>
            </a:r>
            <a:r>
              <a:rPr lang="en-US" sz="1600" b="0" dirty="0"/>
              <a:t>.</a:t>
            </a:r>
          </a:p>
          <a:p>
            <a:pPr marL="0" indent="0" fontAlgn="base">
              <a:buNone/>
            </a:pPr>
            <a:r>
              <a:rPr lang="en-US" sz="1600" b="0" dirty="0"/>
              <a:t>	5.4.1. Wat is RAM-</a:t>
            </a:r>
            <a:r>
              <a:rPr lang="en-US" sz="1600" b="0" dirty="0" err="1"/>
              <a:t>geheugen</a:t>
            </a:r>
            <a:r>
              <a:rPr lang="en-US" sz="1600" b="0" dirty="0"/>
              <a:t>?</a:t>
            </a:r>
          </a:p>
          <a:p>
            <a:pPr marL="0" indent="0" fontAlgn="base">
              <a:buNone/>
            </a:pPr>
            <a:r>
              <a:rPr lang="en-US" sz="1600" b="0" dirty="0"/>
              <a:t>	5.4.2. </a:t>
            </a:r>
            <a:r>
              <a:rPr lang="en-US" sz="1600" b="0" dirty="0" err="1"/>
              <a:t>Basisopdrachten</a:t>
            </a:r>
            <a:r>
              <a:rPr lang="en-US" sz="1600" b="0" dirty="0"/>
              <a:t>.</a:t>
            </a:r>
          </a:p>
          <a:p>
            <a:pPr marL="0" indent="0" fontAlgn="base">
              <a:buNone/>
            </a:pPr>
            <a:r>
              <a:rPr lang="en-US" sz="1600" b="0" dirty="0"/>
              <a:t>	5.4.3. </a:t>
            </a:r>
            <a:r>
              <a:rPr lang="en-US" sz="1600" b="0" dirty="0" err="1"/>
              <a:t>Interactie</a:t>
            </a:r>
            <a:r>
              <a:rPr lang="en-US" sz="1600" b="0" dirty="0"/>
              <a:t> met het RAM-</a:t>
            </a:r>
            <a:r>
              <a:rPr lang="en-US" sz="1600" b="0" dirty="0" err="1"/>
              <a:t>geheugen</a:t>
            </a:r>
            <a:r>
              <a:rPr lang="en-US" sz="1600" b="0" dirty="0"/>
              <a:t>.</a:t>
            </a:r>
          </a:p>
          <a:p>
            <a:pPr marL="0" indent="0" fontAlgn="base">
              <a:buNone/>
            </a:pPr>
            <a:r>
              <a:rPr lang="en-US" sz="1600" b="0" dirty="0"/>
              <a:t>	5.4.4. </a:t>
            </a:r>
            <a:r>
              <a:rPr lang="en-US" sz="1600" b="0" dirty="0" err="1"/>
              <a:t>Schematische</a:t>
            </a:r>
            <a:r>
              <a:rPr lang="en-US" sz="1600" b="0" dirty="0"/>
              <a:t> </a:t>
            </a:r>
            <a:r>
              <a:rPr lang="en-US" sz="1600" b="0" dirty="0" err="1"/>
              <a:t>voorstelling</a:t>
            </a:r>
            <a:r>
              <a:rPr lang="en-US" sz="1600" b="0" dirty="0"/>
              <a:t>.</a:t>
            </a:r>
            <a:br>
              <a:rPr lang="en-US" sz="1600" b="0" dirty="0"/>
            </a:br>
            <a:r>
              <a:rPr lang="en-US" sz="1600" b="0" dirty="0"/>
              <a:t>	5.4.5. De </a:t>
            </a:r>
            <a:r>
              <a:rPr lang="en-US" sz="1600" b="0" dirty="0" err="1"/>
              <a:t>organisatie</a:t>
            </a:r>
            <a:r>
              <a:rPr lang="en-US" sz="1600" b="0" dirty="0"/>
              <a:t> van RAM-chips.</a:t>
            </a:r>
          </a:p>
          <a:p>
            <a:pPr marL="0" indent="0" fontAlgn="base">
              <a:buNone/>
            </a:pPr>
            <a:r>
              <a:rPr lang="en-US" sz="1600" b="0" dirty="0"/>
              <a:t>	5.4.6. RAM-modules.</a:t>
            </a:r>
          </a:p>
          <a:p>
            <a:pPr marL="0" indent="0" fontAlgn="base">
              <a:buNone/>
            </a:pPr>
            <a:r>
              <a:rPr lang="en-US" sz="1600" b="0" dirty="0"/>
              <a:t>5.5. De stack.</a:t>
            </a:r>
          </a:p>
          <a:p>
            <a:pPr marL="0" indent="0" fontAlgn="base">
              <a:buNone/>
            </a:pPr>
            <a:r>
              <a:rPr lang="en-US" sz="1600" b="0" dirty="0"/>
              <a:t>	5.5.1. Hardware stack.</a:t>
            </a:r>
          </a:p>
          <a:p>
            <a:pPr marL="0" indent="0" fontAlgn="base">
              <a:buNone/>
            </a:pPr>
            <a:r>
              <a:rPr lang="en-US" sz="1600" b="0" dirty="0"/>
              <a:t>	5.5.2. Call stack.</a:t>
            </a:r>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Interne computeronderdelen.</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19/09/2023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6</a:t>
            </a:fld>
            <a:endParaRPr lang="nl-BE"/>
          </a:p>
        </p:txBody>
      </p:sp>
    </p:spTree>
    <p:extLst>
      <p:ext uri="{BB962C8B-B14F-4D97-AF65-F5344CB8AC3E}">
        <p14:creationId xmlns:p14="http://schemas.microsoft.com/office/powerpoint/2010/main" val="897634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93658" y="519522"/>
            <a:ext cx="6264696" cy="642942"/>
          </a:xfrm>
        </p:spPr>
        <p:txBody>
          <a:bodyPr/>
          <a:lstStyle/>
          <a:p>
            <a:r>
              <a:rPr lang="nl-BE" sz="2700" dirty="0">
                <a:latin typeface="Tahoma" pitchFamily="34" charset="0"/>
                <a:ea typeface="Tahoma" pitchFamily="34" charset="0"/>
                <a:cs typeface="Tahoma" pitchFamily="34" charset="0"/>
              </a:rPr>
              <a:t>5.5.2. Call stack </a:t>
            </a:r>
          </a:p>
        </p:txBody>
      </p:sp>
      <p:sp>
        <p:nvSpPr>
          <p:cNvPr id="3" name="Tijdelijke aanduiding voor inhoud 2"/>
          <p:cNvSpPr>
            <a:spLocks noGrp="1"/>
          </p:cNvSpPr>
          <p:nvPr>
            <p:ph idx="1"/>
          </p:nvPr>
        </p:nvSpPr>
        <p:spPr>
          <a:xfrm>
            <a:off x="1527333" y="1383618"/>
            <a:ext cx="4610841" cy="3206382"/>
          </a:xfrm>
        </p:spPr>
        <p:txBody>
          <a:bodyPr/>
          <a:lstStyle/>
          <a:p>
            <a:pPr>
              <a:buNone/>
            </a:pPr>
            <a:r>
              <a:rPr lang="nl-BE" b="1" dirty="0">
                <a:latin typeface="Tahoma" pitchFamily="34" charset="0"/>
                <a:ea typeface="Tahoma" pitchFamily="34" charset="0"/>
                <a:cs typeface="Tahoma" pitchFamily="34" charset="0"/>
              </a:rPr>
              <a:t>Oefening:</a:t>
            </a:r>
          </a:p>
          <a:p>
            <a:endParaRPr lang="nl-BE" sz="6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Hoe zal de </a:t>
            </a:r>
            <a:r>
              <a:rPr lang="nl-BE" sz="1800" dirty="0" err="1">
                <a:latin typeface="Tahoma" pitchFamily="34" charset="0"/>
                <a:ea typeface="Tahoma" pitchFamily="34" charset="0"/>
                <a:cs typeface="Tahoma" pitchFamily="34" charset="0"/>
              </a:rPr>
              <a:t>stack</a:t>
            </a:r>
            <a:r>
              <a:rPr lang="nl-BE" sz="1800" dirty="0">
                <a:latin typeface="Tahoma" pitchFamily="34" charset="0"/>
                <a:ea typeface="Tahoma" pitchFamily="34" charset="0"/>
                <a:cs typeface="Tahoma" pitchFamily="34" charset="0"/>
              </a:rPr>
              <a:t> eruit zien bij de uitvoering</a:t>
            </a:r>
          </a:p>
          <a:p>
            <a:pPr>
              <a:buNone/>
            </a:pPr>
            <a:r>
              <a:rPr lang="nl-BE" sz="1800" dirty="0">
                <a:latin typeface="Tahoma" pitchFamily="34" charset="0"/>
                <a:ea typeface="Tahoma" pitchFamily="34" charset="0"/>
                <a:cs typeface="Tahoma" pitchFamily="34" charset="0"/>
              </a:rPr>
              <a:t>van dit programma, als de uitvoering tot </a:t>
            </a:r>
          </a:p>
          <a:p>
            <a:pPr>
              <a:buNone/>
            </a:pPr>
            <a:r>
              <a:rPr lang="nl-BE" sz="1800" dirty="0">
                <a:latin typeface="Tahoma" pitchFamily="34" charset="0"/>
                <a:ea typeface="Tahoma" pitchFamily="34" charset="0"/>
                <a:cs typeface="Tahoma" pitchFamily="34" charset="0"/>
              </a:rPr>
              <a:t>aan de blauwe pijl gekomen is?</a:t>
            </a: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60</a:t>
            </a:fld>
            <a:endParaRPr lang="nl-NL" dirty="0">
              <a:latin typeface="Arial"/>
            </a:endParaRPr>
          </a:p>
        </p:txBody>
      </p:sp>
      <p:pic>
        <p:nvPicPr>
          <p:cNvPr id="6" name="Afbeelding 5" descr="stapel papieren.jpg"/>
          <p:cNvPicPr>
            <a:picLocks noChangeAspect="1"/>
          </p:cNvPicPr>
          <p:nvPr/>
        </p:nvPicPr>
        <p:blipFill>
          <a:blip r:embed="rId3" cstate="print"/>
          <a:stretch>
            <a:fillRect/>
          </a:stretch>
        </p:blipFill>
        <p:spPr>
          <a:xfrm>
            <a:off x="5027417" y="78636"/>
            <a:ext cx="1553777" cy="1100074"/>
          </a:xfrm>
          <a:prstGeom prst="rect">
            <a:avLst/>
          </a:prstGeom>
        </p:spPr>
      </p:pic>
      <p:graphicFrame>
        <p:nvGraphicFramePr>
          <p:cNvPr id="7" name="Tabel 6"/>
          <p:cNvGraphicFramePr>
            <a:graphicFrameLocks noGrp="1"/>
          </p:cNvGraphicFramePr>
          <p:nvPr/>
        </p:nvGraphicFramePr>
        <p:xfrm>
          <a:off x="6768719" y="1125131"/>
          <a:ext cx="964413" cy="3981687"/>
        </p:xfrm>
        <a:graphic>
          <a:graphicData uri="http://schemas.openxmlformats.org/drawingml/2006/table">
            <a:tbl>
              <a:tblPr firstRow="1" bandRow="1">
                <a:tableStyleId>{5C22544A-7EE6-4342-B048-85BDC9FD1C3A}</a:tableStyleId>
              </a:tblPr>
              <a:tblGrid>
                <a:gridCol w="167727">
                  <a:extLst>
                    <a:ext uri="{9D8B030D-6E8A-4147-A177-3AD203B41FA5}">
                      <a16:colId xmlns:a16="http://schemas.microsoft.com/office/drawing/2014/main" val="20000"/>
                    </a:ext>
                  </a:extLst>
                </a:gridCol>
                <a:gridCol w="796686">
                  <a:extLst>
                    <a:ext uri="{9D8B030D-6E8A-4147-A177-3AD203B41FA5}">
                      <a16:colId xmlns:a16="http://schemas.microsoft.com/office/drawing/2014/main" val="20001"/>
                    </a:ext>
                  </a:extLst>
                </a:gridCol>
              </a:tblGrid>
              <a:tr h="228600">
                <a:tc gridSpan="2">
                  <a:txBody>
                    <a:bodyPr/>
                    <a:lstStyle/>
                    <a:p>
                      <a:r>
                        <a:rPr lang="nl-BE" sz="1100" dirty="0">
                          <a:solidFill>
                            <a:sysClr val="windowText" lastClr="000000"/>
                          </a:solidFill>
                        </a:rPr>
                        <a:t>Programma</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l-BE" sz="160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nl-BE" sz="1100" dirty="0" err="1">
                          <a:solidFill>
                            <a:sysClr val="windowText" lastClr="000000"/>
                          </a:solidFill>
                        </a:rPr>
                        <a:t>instr</a:t>
                      </a:r>
                      <a:endParaRPr lang="nl-BE" sz="11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CALL y</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p>
                      <a:r>
                        <a:rPr lang="nl-BE" sz="1100" dirty="0">
                          <a:solidFill>
                            <a:sysClr val="windowText" lastClr="000000"/>
                          </a:solidFill>
                        </a:rPr>
                        <a:t>w</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err="1">
                          <a:solidFill>
                            <a:sysClr val="windowText" lastClr="000000"/>
                          </a:solidFill>
                        </a:rPr>
                        <a:t>instr</a:t>
                      </a:r>
                      <a:endParaRPr lang="nl-BE" sz="11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862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a:t>
                      </a:r>
                    </a:p>
                    <a:p>
                      <a:r>
                        <a:rPr lang="nl-BE" sz="1100" dirty="0">
                          <a:solidFill>
                            <a:sysClr val="windowText" lastClr="000000"/>
                          </a:solidFill>
                        </a:rPr>
                        <a:t>einde</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8600">
                <a:tc>
                  <a:txBody>
                    <a:bodyPr/>
                    <a:lstStyle/>
                    <a:p>
                      <a:r>
                        <a:rPr lang="nl-BE" sz="1100" dirty="0">
                          <a:solidFill>
                            <a:sysClr val="windowText" lastClr="000000"/>
                          </a:solidFill>
                        </a:rPr>
                        <a:t>y</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PUSH R0</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CALL z</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r>
                        <a:rPr lang="nl-BE" sz="11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err="1">
                          <a:solidFill>
                            <a:sysClr val="windowText" lastClr="000000"/>
                          </a:solidFill>
                        </a:rPr>
                        <a:t>instr</a:t>
                      </a:r>
                      <a:endParaRPr lang="nl-BE" sz="11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POP</a:t>
                      </a:r>
                      <a:r>
                        <a:rPr lang="nl-BE" sz="1100" baseline="0" dirty="0">
                          <a:solidFill>
                            <a:sysClr val="windowText" lastClr="000000"/>
                          </a:solidFill>
                        </a:rPr>
                        <a:t> R0</a:t>
                      </a:r>
                      <a:endParaRPr lang="nl-BE" sz="11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RET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8600">
                <a:tc>
                  <a:txBody>
                    <a:bodyPr/>
                    <a:lstStyle/>
                    <a:p>
                      <a:r>
                        <a:rPr lang="nl-BE" sz="1100" dirty="0">
                          <a:solidFill>
                            <a:sysClr val="windowText" lastClr="000000"/>
                          </a:solidFill>
                        </a:rPr>
                        <a:t>z</a:t>
                      </a: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PUSH R1</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8600">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l-BE" sz="1100" dirty="0">
                          <a:solidFill>
                            <a:sysClr val="windowText" lastClr="000000"/>
                          </a:solidFill>
                        </a:rPr>
                        <a:t>POP</a:t>
                      </a:r>
                      <a:r>
                        <a:rPr lang="nl-BE" sz="1100" baseline="0" dirty="0">
                          <a:solidFill>
                            <a:sysClr val="windowText" lastClr="000000"/>
                          </a:solidFill>
                        </a:rPr>
                        <a:t> R1</a:t>
                      </a:r>
                      <a:endParaRPr lang="nl-BE" sz="1100" dirty="0">
                        <a:solidFill>
                          <a:sysClr val="windowText" lastClr="000000"/>
                        </a:solidFill>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506967">
                <a:tc>
                  <a:txBody>
                    <a:bodyPr/>
                    <a:lstStyle/>
                    <a:p>
                      <a:endParaRPr lang="nl-BE" sz="11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BE" sz="1100" dirty="0">
                          <a:solidFill>
                            <a:sysClr val="windowText" lastClr="000000"/>
                          </a:solidFill>
                        </a:rPr>
                        <a:t>RET</a:t>
                      </a:r>
                    </a:p>
                  </a:txBody>
                  <a:tcPr marL="68580" marR="68580" marT="34290" marB="3429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27" name="PIJL-RECHTS 26"/>
          <p:cNvSpPr/>
          <p:nvPr/>
        </p:nvSpPr>
        <p:spPr>
          <a:xfrm>
            <a:off x="6609550" y="4167007"/>
            <a:ext cx="267893" cy="160736"/>
          </a:xfrm>
          <a:prstGeom prst="rightArrow">
            <a:avLst/>
          </a:prstGeom>
          <a:solidFill>
            <a:srgbClr val="0070C0">
              <a:alpha val="5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aphicFrame>
        <p:nvGraphicFramePr>
          <p:cNvPr id="28" name="Tabel 27"/>
          <p:cNvGraphicFramePr>
            <a:graphicFrameLocks noGrp="1"/>
          </p:cNvGraphicFramePr>
          <p:nvPr/>
        </p:nvGraphicFramePr>
        <p:xfrm>
          <a:off x="5804305" y="2839643"/>
          <a:ext cx="696521" cy="1327365"/>
        </p:xfrm>
        <a:graphic>
          <a:graphicData uri="http://schemas.openxmlformats.org/drawingml/2006/table">
            <a:tbl>
              <a:tblPr firstRow="1" bandRow="1">
                <a:tableStyleId>{5C22544A-7EE6-4342-B048-85BDC9FD1C3A}</a:tableStyleId>
              </a:tblPr>
              <a:tblGrid>
                <a:gridCol w="696521">
                  <a:extLst>
                    <a:ext uri="{9D8B030D-6E8A-4147-A177-3AD203B41FA5}">
                      <a16:colId xmlns:a16="http://schemas.microsoft.com/office/drawing/2014/main" val="20000"/>
                    </a:ext>
                  </a:extLst>
                </a:gridCol>
              </a:tblGrid>
              <a:tr h="251460">
                <a:tc>
                  <a:txBody>
                    <a:bodyPr/>
                    <a:lstStyle/>
                    <a:p>
                      <a:pPr algn="ctr"/>
                      <a:r>
                        <a:rPr lang="nl-BE" sz="1200" b="0" dirty="0">
                          <a:solidFill>
                            <a:sysClr val="windowText" lastClr="000000"/>
                          </a:solidFill>
                        </a:rPr>
                        <a:t>R1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1460">
                <a:tc>
                  <a:txBody>
                    <a:bodyPr/>
                    <a:lstStyle/>
                    <a:p>
                      <a:pPr algn="ctr"/>
                      <a:r>
                        <a:rPr lang="nl-BE" sz="1200" dirty="0">
                          <a:solidFill>
                            <a:sysClr val="windowText" lastClr="000000"/>
                          </a:solidFill>
                        </a:rPr>
                        <a:t>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1460">
                <a:tc>
                  <a:txBody>
                    <a:bodyPr/>
                    <a:lstStyle/>
                    <a:p>
                      <a:pPr algn="ctr"/>
                      <a:r>
                        <a:rPr lang="nl-BE" sz="1200" dirty="0">
                          <a:solidFill>
                            <a:sysClr val="windowText" lastClr="000000"/>
                          </a:solidFill>
                        </a:rPr>
                        <a:t>R0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1525">
                <a:tc>
                  <a:txBody>
                    <a:bodyPr/>
                    <a:lstStyle/>
                    <a:p>
                      <a:pPr algn="ctr"/>
                      <a:r>
                        <a:rPr lang="nl-BE" sz="1200" dirty="0">
                          <a:solidFill>
                            <a:sysClr val="windowText" lastClr="000000"/>
                          </a:solidFill>
                        </a:rPr>
                        <a:t>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1460">
                <a:tc>
                  <a:txBody>
                    <a:bodyPr/>
                    <a:lstStyle/>
                    <a:p>
                      <a:pPr algn="ctr"/>
                      <a:r>
                        <a:rPr lang="nl-BE" sz="1200" b="1" dirty="0">
                          <a:solidFill>
                            <a:sysClr val="windowText" lastClr="000000"/>
                          </a:solidFill>
                        </a:rPr>
                        <a:t>STACK</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5931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5.6. Het cachegeheugen. </a:t>
            </a:r>
          </a:p>
        </p:txBody>
      </p:sp>
      <p:pic>
        <p:nvPicPr>
          <p:cNvPr id="3" name="Picture 2">
            <a:extLst>
              <a:ext uri="{FF2B5EF4-FFF2-40B4-BE49-F238E27FC236}">
                <a16:creationId xmlns:a16="http://schemas.microsoft.com/office/drawing/2014/main" id="{8F47820D-31FB-5B42-9142-98770E7A807F}"/>
              </a:ext>
            </a:extLst>
          </p:cNvPr>
          <p:cNvPicPr>
            <a:picLocks noChangeAspect="1" noChangeArrowheads="1"/>
          </p:cNvPicPr>
          <p:nvPr/>
        </p:nvPicPr>
        <p:blipFill>
          <a:blip r:embed="rId3" cstate="print"/>
          <a:srcRect/>
          <a:stretch>
            <a:fillRect/>
          </a:stretch>
        </p:blipFill>
        <p:spPr bwMode="auto">
          <a:xfrm>
            <a:off x="3430800" y="2700338"/>
            <a:ext cx="2282400" cy="1800000"/>
          </a:xfrm>
          <a:prstGeom prst="rect">
            <a:avLst/>
          </a:prstGeom>
          <a:noFill/>
          <a:ln w="9525">
            <a:noFill/>
            <a:miter lim="800000"/>
            <a:headEnd/>
            <a:tailEnd/>
          </a:ln>
        </p:spPr>
      </p:pic>
    </p:spTree>
    <p:extLst>
      <p:ext uri="{BB962C8B-B14F-4D97-AF65-F5344CB8AC3E}">
        <p14:creationId xmlns:p14="http://schemas.microsoft.com/office/powerpoint/2010/main" val="2220332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a:xfrm>
            <a:off x="1547664" y="573528"/>
            <a:ext cx="6132744" cy="428628"/>
          </a:xfrm>
        </p:spPr>
        <p:txBody>
          <a:bodyPr/>
          <a:lstStyle/>
          <a:p>
            <a:pPr eaLnBrk="1" hangingPunct="1"/>
            <a:r>
              <a:rPr lang="nl-BE" sz="2700" dirty="0">
                <a:latin typeface="Tahoma" pitchFamily="34" charset="0"/>
                <a:ea typeface="Tahoma" pitchFamily="34" charset="0"/>
                <a:cs typeface="Tahoma" pitchFamily="34" charset="0"/>
              </a:rPr>
              <a:t>5.6. Cachegeheugen  </a:t>
            </a:r>
          </a:p>
        </p:txBody>
      </p:sp>
      <p:sp>
        <p:nvSpPr>
          <p:cNvPr id="20483" name="Tijdelijke aanduiding voor inhoud 2"/>
          <p:cNvSpPr>
            <a:spLocks noGrp="1"/>
          </p:cNvSpPr>
          <p:nvPr>
            <p:ph idx="1"/>
          </p:nvPr>
        </p:nvSpPr>
        <p:spPr>
          <a:xfrm>
            <a:off x="1485900" y="1221600"/>
            <a:ext cx="6354389" cy="3240360"/>
          </a:xfrm>
        </p:spPr>
        <p:txBody>
          <a:bodyPr/>
          <a:lstStyle/>
          <a:p>
            <a:pPr>
              <a:buNone/>
            </a:pPr>
            <a:r>
              <a:rPr lang="nl-BE" sz="1800" dirty="0">
                <a:latin typeface="Tahoma" pitchFamily="34" charset="0"/>
                <a:ea typeface="Tahoma" pitchFamily="34" charset="0"/>
                <a:cs typeface="Tahoma" pitchFamily="34" charset="0"/>
              </a:rPr>
              <a:t>Een </a:t>
            </a:r>
            <a:r>
              <a:rPr lang="nl-BE" sz="1800" b="1" dirty="0">
                <a:latin typeface="Tahoma" pitchFamily="34" charset="0"/>
                <a:ea typeface="Tahoma" pitchFamily="34" charset="0"/>
                <a:cs typeface="Tahoma" pitchFamily="34" charset="0"/>
              </a:rPr>
              <a:t>cache</a:t>
            </a:r>
            <a:r>
              <a:rPr lang="nl-BE" sz="1800" dirty="0">
                <a:latin typeface="Tahoma" pitchFamily="34" charset="0"/>
                <a:ea typeface="Tahoma" pitchFamily="34" charset="0"/>
                <a:cs typeface="Tahoma" pitchFamily="34" charset="0"/>
              </a:rPr>
              <a:t> is een opslagplaats waarin veelgebruikte data </a:t>
            </a:r>
          </a:p>
          <a:p>
            <a:pPr>
              <a:buNone/>
            </a:pPr>
            <a:r>
              <a:rPr lang="nl-BE" sz="1800" dirty="0">
                <a:solidFill>
                  <a:srgbClr val="FF0000"/>
                </a:solidFill>
                <a:latin typeface="Tahoma" pitchFamily="34" charset="0"/>
                <a:ea typeface="Tahoma" pitchFamily="34" charset="0"/>
                <a:cs typeface="Tahoma" pitchFamily="34" charset="0"/>
              </a:rPr>
              <a:t>tijdelijk </a:t>
            </a:r>
            <a:r>
              <a:rPr lang="nl-BE" sz="1800" dirty="0">
                <a:latin typeface="Tahoma" pitchFamily="34" charset="0"/>
                <a:ea typeface="Tahoma" pitchFamily="34" charset="0"/>
                <a:cs typeface="Tahoma" pitchFamily="34" charset="0"/>
              </a:rPr>
              <a:t>worden opgeslagen om </a:t>
            </a:r>
            <a:r>
              <a:rPr lang="nl-BE" sz="1800" dirty="0">
                <a:solidFill>
                  <a:srgbClr val="FF0000"/>
                </a:solidFill>
                <a:latin typeface="Tahoma" pitchFamily="34" charset="0"/>
                <a:ea typeface="Tahoma" pitchFamily="34" charset="0"/>
                <a:cs typeface="Tahoma" pitchFamily="34" charset="0"/>
              </a:rPr>
              <a:t>sneller </a:t>
            </a:r>
            <a:r>
              <a:rPr lang="nl-BE" sz="1800" dirty="0">
                <a:latin typeface="Tahoma" pitchFamily="34" charset="0"/>
                <a:ea typeface="Tahoma" pitchFamily="34" charset="0"/>
                <a:cs typeface="Tahoma" pitchFamily="34" charset="0"/>
              </a:rPr>
              <a:t>toegang tot deze data</a:t>
            </a:r>
          </a:p>
          <a:p>
            <a:pPr>
              <a:buNone/>
            </a:pPr>
            <a:r>
              <a:rPr lang="nl-BE" sz="1800" dirty="0">
                <a:latin typeface="Tahoma" pitchFamily="34" charset="0"/>
                <a:ea typeface="Tahoma" pitchFamily="34" charset="0"/>
                <a:cs typeface="Tahoma" pitchFamily="34" charset="0"/>
              </a:rPr>
              <a:t>mogelijk te maken, of een </a:t>
            </a:r>
            <a:r>
              <a:rPr lang="nl-BE" sz="1800" dirty="0">
                <a:solidFill>
                  <a:srgbClr val="FF0000"/>
                </a:solidFill>
                <a:latin typeface="Tahoma" pitchFamily="34" charset="0"/>
                <a:ea typeface="Tahoma" pitchFamily="34" charset="0"/>
                <a:cs typeface="Tahoma" pitchFamily="34" charset="0"/>
              </a:rPr>
              <a:t>kopie </a:t>
            </a:r>
            <a:r>
              <a:rPr lang="nl-BE" sz="1800" dirty="0">
                <a:latin typeface="Tahoma" pitchFamily="34" charset="0"/>
                <a:ea typeface="Tahoma" pitchFamily="34" charset="0"/>
                <a:cs typeface="Tahoma" pitchFamily="34" charset="0"/>
              </a:rPr>
              <a:t>van een verzameling data </a:t>
            </a:r>
          </a:p>
          <a:p>
            <a:pPr>
              <a:buNone/>
            </a:pPr>
            <a:r>
              <a:rPr lang="nl-BE" sz="1800" dirty="0">
                <a:latin typeface="Tahoma" pitchFamily="34" charset="0"/>
                <a:ea typeface="Tahoma" pitchFamily="34" charset="0"/>
                <a:cs typeface="Tahoma" pitchFamily="34" charset="0"/>
              </a:rPr>
              <a:t>op een medium dat </a:t>
            </a:r>
            <a:r>
              <a:rPr lang="nl-BE" sz="1800" dirty="0">
                <a:solidFill>
                  <a:srgbClr val="FF0000"/>
                </a:solidFill>
                <a:latin typeface="Tahoma" pitchFamily="34" charset="0"/>
                <a:ea typeface="Tahoma" pitchFamily="34" charset="0"/>
                <a:cs typeface="Tahoma" pitchFamily="34" charset="0"/>
              </a:rPr>
              <a:t>sneller</a:t>
            </a:r>
            <a:r>
              <a:rPr lang="nl-BE" sz="1800" dirty="0">
                <a:latin typeface="Tahoma" pitchFamily="34" charset="0"/>
                <a:ea typeface="Tahoma" pitchFamily="34" charset="0"/>
                <a:cs typeface="Tahoma" pitchFamily="34" charset="0"/>
              </a:rPr>
              <a:t> toegankelijk is dan het medium </a:t>
            </a:r>
          </a:p>
          <a:p>
            <a:pPr>
              <a:buNone/>
            </a:pPr>
            <a:r>
              <a:rPr lang="nl-BE" sz="1800" dirty="0">
                <a:latin typeface="Tahoma" pitchFamily="34" charset="0"/>
                <a:ea typeface="Tahoma" pitchFamily="34" charset="0"/>
                <a:cs typeface="Tahoma" pitchFamily="34" charset="0"/>
              </a:rPr>
              <a:t>waarop de originele data opgeslagen zijn.</a:t>
            </a:r>
          </a:p>
          <a:p>
            <a:pPr>
              <a:buNone/>
            </a:pPr>
            <a:endParaRPr lang="nl-BE" sz="6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Het opslaan van veelgebruikte data op een sneller medium </a:t>
            </a:r>
          </a:p>
          <a:p>
            <a:pPr>
              <a:buNone/>
            </a:pPr>
            <a:r>
              <a:rPr lang="nl-BE" sz="1800" dirty="0">
                <a:latin typeface="Tahoma" pitchFamily="34" charset="0"/>
                <a:ea typeface="Tahoma" pitchFamily="34" charset="0"/>
                <a:cs typeface="Tahoma" pitchFamily="34" charset="0"/>
              </a:rPr>
              <a:t>om sneller toegang tot deze data te hebben wordt </a:t>
            </a:r>
            <a:r>
              <a:rPr lang="nl-BE" sz="1800" b="1" dirty="0" err="1">
                <a:solidFill>
                  <a:srgbClr val="FF0000"/>
                </a:solidFill>
                <a:latin typeface="Tahoma" pitchFamily="34" charset="0"/>
                <a:ea typeface="Tahoma" pitchFamily="34" charset="0"/>
                <a:cs typeface="Tahoma" pitchFamily="34" charset="0"/>
              </a:rPr>
              <a:t>caching</a:t>
            </a:r>
            <a:r>
              <a:rPr lang="nl-BE" sz="1800" dirty="0">
                <a:latin typeface="Tahoma" pitchFamily="34" charset="0"/>
                <a:ea typeface="Tahoma" pitchFamily="34" charset="0"/>
                <a:cs typeface="Tahoma" pitchFamily="34" charset="0"/>
              </a:rPr>
              <a:t> </a:t>
            </a:r>
          </a:p>
          <a:p>
            <a:pPr>
              <a:buNone/>
            </a:pPr>
            <a:r>
              <a:rPr lang="nl-BE" sz="1800" dirty="0">
                <a:latin typeface="Tahoma" pitchFamily="34" charset="0"/>
                <a:ea typeface="Tahoma" pitchFamily="34" charset="0"/>
                <a:cs typeface="Tahoma" pitchFamily="34" charset="0"/>
              </a:rPr>
              <a:t>genoemd.</a:t>
            </a:r>
          </a:p>
          <a:p>
            <a:pPr>
              <a:buNone/>
            </a:pPr>
            <a:endParaRPr lang="fr-BE" sz="1800" dirty="0">
              <a:latin typeface="Tahoma" pitchFamily="34" charset="0"/>
              <a:ea typeface="Tahoma" pitchFamily="34" charset="0"/>
              <a:cs typeface="Tahoma" pitchFamily="34" charset="0"/>
            </a:endParaRPr>
          </a:p>
          <a:p>
            <a:pPr>
              <a:buNone/>
            </a:pPr>
            <a:endParaRPr lang="nl-BE" sz="6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4ED4AA73-A39C-4409-8CA2-35AC908C3205}" type="slidenum">
              <a:rPr lang="nl-BE">
                <a:latin typeface="Arial"/>
              </a:rPr>
              <a:pPr defTabSz="342900">
                <a:defRPr/>
              </a:pPr>
              <a:t>62</a:t>
            </a:fld>
            <a:endParaRPr lang="nl-BE">
              <a:latin typeface="Arial"/>
            </a:endParaRPr>
          </a:p>
        </p:txBody>
      </p:sp>
    </p:spTree>
    <p:extLst>
      <p:ext uri="{BB962C8B-B14F-4D97-AF65-F5344CB8AC3E}">
        <p14:creationId xmlns:p14="http://schemas.microsoft.com/office/powerpoint/2010/main" val="682113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a:xfrm>
            <a:off x="1493658" y="359214"/>
            <a:ext cx="6078738" cy="428628"/>
          </a:xfrm>
        </p:spPr>
        <p:txBody>
          <a:bodyPr/>
          <a:lstStyle/>
          <a:p>
            <a:r>
              <a:rPr lang="nl-BE" sz="2700" dirty="0">
                <a:latin typeface="Tahoma" pitchFamily="34" charset="0"/>
                <a:ea typeface="Tahoma" pitchFamily="34" charset="0"/>
                <a:cs typeface="Tahoma" pitchFamily="34" charset="0"/>
              </a:rPr>
              <a:t>5.6. Cachegeheugen </a:t>
            </a:r>
            <a:endParaRPr lang="nl-BE" sz="2700" dirty="0">
              <a:latin typeface="Tahoma" pitchFamily="34" charset="0"/>
              <a:cs typeface="Tahoma" pitchFamily="34" charset="0"/>
            </a:endParaRPr>
          </a:p>
        </p:txBody>
      </p:sp>
      <p:sp>
        <p:nvSpPr>
          <p:cNvPr id="20483" name="Tijdelijke aanduiding voor inhoud 2"/>
          <p:cNvSpPr>
            <a:spLocks noGrp="1"/>
          </p:cNvSpPr>
          <p:nvPr>
            <p:ph idx="1"/>
          </p:nvPr>
        </p:nvSpPr>
        <p:spPr>
          <a:xfrm>
            <a:off x="1493658" y="1011218"/>
            <a:ext cx="6507342" cy="3672408"/>
          </a:xfrm>
        </p:spPr>
        <p:txBody>
          <a:bodyPr/>
          <a:lstStyle/>
          <a:p>
            <a:pPr lvl="1">
              <a:buFont typeface="Wingdings"/>
              <a:buChar char="à"/>
            </a:pPr>
            <a:r>
              <a:rPr lang="fr-BE" sz="1800" b="1" dirty="0" err="1">
                <a:latin typeface="Tahoma" pitchFamily="34" charset="0"/>
                <a:ea typeface="Tahoma" pitchFamily="34" charset="0"/>
                <a:cs typeface="Tahoma" pitchFamily="34" charset="0"/>
              </a:rPr>
              <a:t>latentie</a:t>
            </a:r>
            <a:r>
              <a:rPr lang="fr-BE" sz="1800" dirty="0">
                <a:latin typeface="Tahoma" pitchFamily="34" charset="0"/>
                <a:ea typeface="Tahoma" pitchFamily="34" charset="0"/>
                <a:cs typeface="Tahoma" pitchFamily="34" charset="0"/>
              </a:rPr>
              <a:t> = de </a:t>
            </a:r>
            <a:r>
              <a:rPr lang="fr-BE" sz="1800" dirty="0" err="1">
                <a:latin typeface="Tahoma" pitchFamily="34" charset="0"/>
                <a:ea typeface="Tahoma" pitchFamily="34" charset="0"/>
                <a:cs typeface="Tahoma" pitchFamily="34" charset="0"/>
              </a:rPr>
              <a:t>vertraging</a:t>
            </a:r>
            <a:r>
              <a:rPr lang="fr-BE" sz="1800" dirty="0">
                <a:latin typeface="Tahoma" pitchFamily="34" charset="0"/>
                <a:ea typeface="Tahoma" pitchFamily="34" charset="0"/>
                <a:cs typeface="Tahoma" pitchFamily="34" charset="0"/>
              </a:rPr>
              <a:t> die </a:t>
            </a:r>
            <a:r>
              <a:rPr lang="fr-BE" sz="1800" dirty="0" err="1">
                <a:latin typeface="Tahoma" pitchFamily="34" charset="0"/>
                <a:ea typeface="Tahoma" pitchFamily="34" charset="0"/>
                <a:cs typeface="Tahoma" pitchFamily="34" charset="0"/>
              </a:rPr>
              <a:t>optreedt</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voordat</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een</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operand</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wordt</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geleverd</a:t>
            </a:r>
            <a:endParaRPr lang="fr-BE" sz="1800" dirty="0">
              <a:latin typeface="Tahoma" pitchFamily="34" charset="0"/>
              <a:ea typeface="Tahoma" pitchFamily="34" charset="0"/>
              <a:cs typeface="Tahoma" pitchFamily="34" charset="0"/>
            </a:endParaRPr>
          </a:p>
          <a:p>
            <a:pPr lvl="1">
              <a:buNone/>
            </a:pPr>
            <a:endParaRPr lang="fr-BE" sz="600" dirty="0">
              <a:latin typeface="Tahoma" pitchFamily="34" charset="0"/>
              <a:ea typeface="Tahoma" pitchFamily="34" charset="0"/>
              <a:cs typeface="Tahoma" pitchFamily="34" charset="0"/>
            </a:endParaRPr>
          </a:p>
          <a:p>
            <a:pPr lvl="1">
              <a:buNone/>
            </a:pPr>
            <a:r>
              <a:rPr lang="fr-BE" sz="1800" b="1" dirty="0">
                <a:latin typeface="Tahoma" pitchFamily="34" charset="0"/>
                <a:ea typeface="Tahoma" pitchFamily="34" charset="0"/>
                <a:cs typeface="Tahoma" pitchFamily="34" charset="0"/>
                <a:sym typeface="Wingdings" pitchFamily="2" charset="2"/>
              </a:rPr>
              <a:t></a:t>
            </a:r>
            <a:r>
              <a:rPr lang="fr-BE" sz="1800" b="1" dirty="0" err="1">
                <a:latin typeface="Tahoma" pitchFamily="34" charset="0"/>
                <a:ea typeface="Tahoma" pitchFamily="34" charset="0"/>
                <a:cs typeface="Tahoma" pitchFamily="34" charset="0"/>
              </a:rPr>
              <a:t>bandbreedte</a:t>
            </a:r>
            <a:r>
              <a:rPr lang="fr-BE" sz="1800" b="1" dirty="0">
                <a:latin typeface="Tahoma" pitchFamily="34" charset="0"/>
                <a:ea typeface="Tahoma" pitchFamily="34" charset="0"/>
                <a:cs typeface="Tahoma" pitchFamily="34" charset="0"/>
              </a:rPr>
              <a:t> </a:t>
            </a:r>
            <a:r>
              <a:rPr lang="fr-BE" sz="1800" dirty="0">
                <a:latin typeface="Tahoma" pitchFamily="34" charset="0"/>
                <a:ea typeface="Tahoma" pitchFamily="34" charset="0"/>
                <a:cs typeface="Tahoma" pitchFamily="34" charset="0"/>
              </a:rPr>
              <a:t>= de </a:t>
            </a:r>
            <a:r>
              <a:rPr lang="fr-BE" sz="1800" dirty="0" err="1">
                <a:latin typeface="Tahoma" pitchFamily="34" charset="0"/>
                <a:ea typeface="Tahoma" pitchFamily="34" charset="0"/>
                <a:cs typeface="Tahoma" pitchFamily="34" charset="0"/>
              </a:rPr>
              <a:t>hoeveelheid</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gegevens</a:t>
            </a:r>
            <a:r>
              <a:rPr lang="fr-BE" sz="1800" dirty="0">
                <a:latin typeface="Tahoma" pitchFamily="34" charset="0"/>
                <a:ea typeface="Tahoma" pitchFamily="34" charset="0"/>
                <a:cs typeface="Tahoma" pitchFamily="34" charset="0"/>
              </a:rPr>
              <a:t> die per </a:t>
            </a:r>
            <a:r>
              <a:rPr lang="fr-BE" sz="1800" dirty="0" err="1">
                <a:latin typeface="Tahoma" pitchFamily="34" charset="0"/>
                <a:ea typeface="Tahoma" pitchFamily="34" charset="0"/>
                <a:cs typeface="Tahoma" pitchFamily="34" charset="0"/>
              </a:rPr>
              <a:t>tijdseenheid</a:t>
            </a:r>
            <a:r>
              <a:rPr lang="fr-BE" sz="1800" dirty="0">
                <a:latin typeface="Tahoma" pitchFamily="34" charset="0"/>
                <a:ea typeface="Tahoma" pitchFamily="34" charset="0"/>
                <a:cs typeface="Tahoma" pitchFamily="34" charset="0"/>
              </a:rPr>
              <a:t> kan </a:t>
            </a:r>
            <a:r>
              <a:rPr lang="fr-BE" sz="1800" dirty="0" err="1">
                <a:latin typeface="Tahoma" pitchFamily="34" charset="0"/>
                <a:ea typeface="Tahoma" pitchFamily="34" charset="0"/>
                <a:cs typeface="Tahoma" pitchFamily="34" charset="0"/>
              </a:rPr>
              <a:t>worden</a:t>
            </a:r>
            <a:r>
              <a:rPr lang="fr-BE" sz="1800" dirty="0">
                <a:latin typeface="Tahoma" pitchFamily="34" charset="0"/>
                <a:ea typeface="Tahoma" pitchFamily="34" charset="0"/>
                <a:cs typeface="Tahoma" pitchFamily="34" charset="0"/>
              </a:rPr>
              <a:t> </a:t>
            </a:r>
            <a:r>
              <a:rPr lang="fr-BE" sz="1800" dirty="0" err="1">
                <a:latin typeface="Tahoma" pitchFamily="34" charset="0"/>
                <a:ea typeface="Tahoma" pitchFamily="34" charset="0"/>
                <a:cs typeface="Tahoma" pitchFamily="34" charset="0"/>
              </a:rPr>
              <a:t>geleverd</a:t>
            </a:r>
            <a:endParaRPr lang="nl-BE" sz="1800" dirty="0">
              <a:latin typeface="Tahoma" pitchFamily="34" charset="0"/>
              <a:ea typeface="Tahoma" pitchFamily="34" charset="0"/>
              <a:cs typeface="Tahoma" pitchFamily="34" charset="0"/>
            </a:endParaRPr>
          </a:p>
          <a:p>
            <a:pPr lvl="1" indent="-511969">
              <a:buNone/>
            </a:pPr>
            <a:endParaRPr lang="nl-BE" sz="600" dirty="0">
              <a:latin typeface="Tahoma" pitchFamily="34" charset="0"/>
              <a:ea typeface="Tahoma" pitchFamily="34" charset="0"/>
              <a:cs typeface="Tahoma" pitchFamily="34" charset="0"/>
            </a:endParaRPr>
          </a:p>
          <a:p>
            <a:pPr lvl="1" indent="-511969">
              <a:buNone/>
            </a:pPr>
            <a:r>
              <a:rPr lang="nl-BE" sz="1800" dirty="0">
                <a:latin typeface="Tahoma" pitchFamily="34" charset="0"/>
                <a:ea typeface="Tahoma" pitchFamily="34" charset="0"/>
                <a:cs typeface="Tahoma" pitchFamily="34" charset="0"/>
              </a:rPr>
              <a:t>Cache kan de </a:t>
            </a:r>
            <a:r>
              <a:rPr lang="nl-BE" sz="1800" b="1" dirty="0">
                <a:latin typeface="Tahoma" pitchFamily="34" charset="0"/>
                <a:ea typeface="Tahoma" pitchFamily="34" charset="0"/>
                <a:cs typeface="Tahoma" pitchFamily="34" charset="0"/>
              </a:rPr>
              <a:t>latentie </a:t>
            </a:r>
            <a:r>
              <a:rPr lang="nl-BE" sz="1800" dirty="0">
                <a:latin typeface="Tahoma" pitchFamily="34" charset="0"/>
                <a:ea typeface="Tahoma" pitchFamily="34" charset="0"/>
                <a:cs typeface="Tahoma" pitchFamily="34" charset="0"/>
              </a:rPr>
              <a:t>sterk verbeteren op voorwaarde dat </a:t>
            </a:r>
          </a:p>
          <a:p>
            <a:pPr lvl="1" indent="-511969">
              <a:buNone/>
            </a:pPr>
            <a:r>
              <a:rPr lang="nl-BE" sz="1800" dirty="0">
                <a:latin typeface="Tahoma" pitchFamily="34" charset="0"/>
                <a:ea typeface="Tahoma" pitchFamily="34" charset="0"/>
                <a:cs typeface="Tahoma" pitchFamily="34" charset="0"/>
              </a:rPr>
              <a:t>er </a:t>
            </a:r>
            <a:r>
              <a:rPr lang="nl-BE" sz="1800" dirty="0">
                <a:solidFill>
                  <a:srgbClr val="0070C0"/>
                </a:solidFill>
                <a:latin typeface="Tahoma" pitchFamily="34" charset="0"/>
                <a:ea typeface="Tahoma" pitchFamily="34" charset="0"/>
                <a:cs typeface="Tahoma" pitchFamily="34" charset="0"/>
              </a:rPr>
              <a:t>een hoge hit </a:t>
            </a:r>
            <a:r>
              <a:rPr lang="nl-BE" sz="1800" dirty="0" err="1">
                <a:solidFill>
                  <a:srgbClr val="0070C0"/>
                </a:solidFill>
                <a:latin typeface="Tahoma" pitchFamily="34" charset="0"/>
                <a:ea typeface="Tahoma" pitchFamily="34" charset="0"/>
                <a:cs typeface="Tahoma" pitchFamily="34" charset="0"/>
              </a:rPr>
              <a:t>rate</a:t>
            </a:r>
            <a:r>
              <a:rPr lang="nl-BE" sz="1800" dirty="0">
                <a:solidFill>
                  <a:srgbClr val="0070C0"/>
                </a:solidFill>
                <a:latin typeface="Tahoma" pitchFamily="34" charset="0"/>
                <a:ea typeface="Tahoma" pitchFamily="34" charset="0"/>
                <a:cs typeface="Tahoma" pitchFamily="34" charset="0"/>
              </a:rPr>
              <a:t> </a:t>
            </a:r>
            <a:r>
              <a:rPr lang="nl-BE" sz="1800" dirty="0">
                <a:latin typeface="Tahoma" pitchFamily="34" charset="0"/>
                <a:ea typeface="Tahoma" pitchFamily="34" charset="0"/>
                <a:cs typeface="Tahoma" pitchFamily="34" charset="0"/>
              </a:rPr>
              <a:t>is. </a:t>
            </a:r>
          </a:p>
          <a:p>
            <a:pPr lvl="1" indent="-511969">
              <a:buNone/>
            </a:pPr>
            <a:endParaRPr lang="nl-NL" sz="600" dirty="0">
              <a:latin typeface="Tahoma" pitchFamily="34" charset="0"/>
              <a:ea typeface="Tahoma" pitchFamily="34" charset="0"/>
              <a:cs typeface="Tahoma" pitchFamily="34" charset="0"/>
            </a:endParaRPr>
          </a:p>
          <a:p>
            <a:pPr>
              <a:buNone/>
            </a:pPr>
            <a:r>
              <a:rPr lang="nl-NL" sz="1800" dirty="0">
                <a:latin typeface="Tahoma" pitchFamily="34" charset="0"/>
                <a:ea typeface="Tahoma" pitchFamily="34" charset="0"/>
                <a:cs typeface="Tahoma" pitchFamily="34" charset="0"/>
              </a:rPr>
              <a:t>Het gebruik van meervoudige </a:t>
            </a:r>
            <a:r>
              <a:rPr lang="nl-NL" sz="1800" dirty="0" err="1">
                <a:latin typeface="Tahoma" pitchFamily="34" charset="0"/>
                <a:ea typeface="Tahoma" pitchFamily="34" charset="0"/>
                <a:cs typeface="Tahoma" pitchFamily="34" charset="0"/>
              </a:rPr>
              <a:t>caches</a:t>
            </a:r>
            <a:r>
              <a:rPr lang="nl-NL" sz="1800" dirty="0">
                <a:latin typeface="Tahoma" pitchFamily="34" charset="0"/>
                <a:ea typeface="Tahoma" pitchFamily="34" charset="0"/>
                <a:cs typeface="Tahoma" pitchFamily="34" charset="0"/>
              </a:rPr>
              <a:t> </a:t>
            </a:r>
            <a:r>
              <a:rPr lang="nl-NL" sz="1800" dirty="0">
                <a:solidFill>
                  <a:srgbClr val="0070C0"/>
                </a:solidFill>
                <a:latin typeface="Tahoma" pitchFamily="34" charset="0"/>
                <a:ea typeface="Tahoma" pitchFamily="34" charset="0"/>
                <a:cs typeface="Tahoma" pitchFamily="34" charset="0"/>
              </a:rPr>
              <a:t>vergroot de bandbreedte </a:t>
            </a:r>
          </a:p>
          <a:p>
            <a:pPr>
              <a:buNone/>
            </a:pPr>
            <a:r>
              <a:rPr lang="nl-NL" sz="1800" dirty="0">
                <a:latin typeface="Tahoma" pitchFamily="34" charset="0"/>
                <a:ea typeface="Tahoma" pitchFamily="34" charset="0"/>
                <a:cs typeface="Tahoma" pitchFamily="34" charset="0"/>
              </a:rPr>
              <a:t>en</a:t>
            </a:r>
            <a:r>
              <a:rPr lang="nl-NL" sz="1800" dirty="0">
                <a:solidFill>
                  <a:srgbClr val="0070C0"/>
                </a:solidFill>
                <a:latin typeface="Tahoma" pitchFamily="34" charset="0"/>
                <a:ea typeface="Tahoma" pitchFamily="34" charset="0"/>
                <a:cs typeface="Tahoma" pitchFamily="34" charset="0"/>
              </a:rPr>
              <a:t> reduceert de latentie</a:t>
            </a:r>
            <a:r>
              <a:rPr lang="nl-NL" sz="1800" dirty="0">
                <a:latin typeface="Tahoma" pitchFamily="34" charset="0"/>
                <a:ea typeface="Tahoma" pitchFamily="34" charset="0"/>
                <a:cs typeface="Tahoma" pitchFamily="34" charset="0"/>
              </a:rPr>
              <a:t>. </a:t>
            </a:r>
          </a:p>
          <a:p>
            <a:pPr>
              <a:buNone/>
            </a:pPr>
            <a:endParaRPr lang="nl-NL" sz="600" dirty="0">
              <a:latin typeface="Tahoma" pitchFamily="34" charset="0"/>
              <a:ea typeface="Tahoma" pitchFamily="34" charset="0"/>
              <a:cs typeface="Tahoma" pitchFamily="34" charset="0"/>
            </a:endParaRPr>
          </a:p>
          <a:p>
            <a:pPr>
              <a:buNone/>
            </a:pPr>
            <a:r>
              <a:rPr lang="nl-NL" sz="1800" dirty="0">
                <a:latin typeface="Tahoma" pitchFamily="34" charset="0"/>
                <a:ea typeface="Tahoma" pitchFamily="34" charset="0"/>
                <a:cs typeface="Tahoma" pitchFamily="34" charset="0"/>
              </a:rPr>
              <a:t>Indien er een </a:t>
            </a:r>
            <a:r>
              <a:rPr lang="nl-NL" sz="1800" dirty="0">
                <a:solidFill>
                  <a:srgbClr val="FF0000"/>
                </a:solidFill>
                <a:latin typeface="Tahoma" pitchFamily="34" charset="0"/>
                <a:ea typeface="Tahoma" pitchFamily="34" charset="0"/>
                <a:cs typeface="Tahoma" pitchFamily="34" charset="0"/>
              </a:rPr>
              <a:t>afzonderlijke</a:t>
            </a:r>
            <a:r>
              <a:rPr lang="nl-NL" sz="1800" dirty="0">
                <a:latin typeface="Tahoma" pitchFamily="34" charset="0"/>
                <a:ea typeface="Tahoma" pitchFamily="34" charset="0"/>
                <a:cs typeface="Tahoma" pitchFamily="34" charset="0"/>
              </a:rPr>
              <a:t> cache voor instructies en voor data </a:t>
            </a:r>
          </a:p>
          <a:p>
            <a:pPr>
              <a:buNone/>
            </a:pPr>
            <a:r>
              <a:rPr lang="nl-NL" sz="1800" dirty="0">
                <a:latin typeface="Tahoma" pitchFamily="34" charset="0"/>
                <a:ea typeface="Tahoma" pitchFamily="34" charset="0"/>
                <a:cs typeface="Tahoma" pitchFamily="34" charset="0"/>
              </a:rPr>
              <a:t>gebruikt wordt spreken we van </a:t>
            </a:r>
            <a:r>
              <a:rPr lang="nl-NL" sz="1800" b="1" dirty="0">
                <a:solidFill>
                  <a:srgbClr val="FF0000"/>
                </a:solidFill>
                <a:latin typeface="Tahoma" pitchFamily="34" charset="0"/>
                <a:ea typeface="Tahoma" pitchFamily="34" charset="0"/>
                <a:cs typeface="Tahoma" pitchFamily="34" charset="0"/>
              </a:rPr>
              <a:t>split cache</a:t>
            </a:r>
            <a:r>
              <a:rPr lang="nl-NL" sz="1800" dirty="0">
                <a:latin typeface="Tahoma" pitchFamily="34" charset="0"/>
                <a:ea typeface="Tahoma" pitchFamily="34" charset="0"/>
                <a:cs typeface="Tahoma" pitchFamily="34" charset="0"/>
              </a:rPr>
              <a:t>. </a:t>
            </a:r>
          </a:p>
          <a:p>
            <a:pPr>
              <a:buNone/>
            </a:pPr>
            <a:endParaRPr lang="nl-NL" sz="600" dirty="0">
              <a:latin typeface="Tahoma" pitchFamily="34" charset="0"/>
            </a:endParaRPr>
          </a:p>
          <a:p>
            <a:pPr lvl="1" indent="-511969">
              <a:buNone/>
            </a:pPr>
            <a:endParaRPr lang="nl-NL" sz="1650" dirty="0">
              <a:latin typeface="Tahoma" pitchFamily="34" charset="0"/>
            </a:endParaRPr>
          </a:p>
          <a:p>
            <a:pPr lvl="1" indent="-511969">
              <a:buNone/>
            </a:pPr>
            <a:endParaRPr lang="nl-NL" sz="600" dirty="0">
              <a:latin typeface="Tahoma" pitchFamily="34" charset="0"/>
            </a:endParaRPr>
          </a:p>
          <a:p>
            <a:pPr>
              <a:buNone/>
            </a:pPr>
            <a:endParaRPr lang="nl-NL" dirty="0">
              <a:latin typeface="Tahoma" pitchFamily="34" charset="0"/>
            </a:endParaRPr>
          </a:p>
          <a:p>
            <a:pPr lvl="1" indent="-511969">
              <a:buNone/>
            </a:pPr>
            <a:endParaRPr lang="nl-NL" sz="1650" dirty="0">
              <a:latin typeface="Tahoma" pitchFamily="34" charset="0"/>
            </a:endParaRPr>
          </a:p>
          <a:p>
            <a:pPr lvl="1" indent="-511969">
              <a:buNone/>
            </a:pPr>
            <a:endParaRPr lang="nl-BE" sz="165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4ED4AA73-A39C-4409-8CA2-35AC908C3205}" type="slidenum">
              <a:rPr lang="nl-BE">
                <a:latin typeface="Arial"/>
              </a:rPr>
              <a:pPr defTabSz="342900">
                <a:defRPr/>
              </a:pPr>
              <a:t>63</a:t>
            </a:fld>
            <a:endParaRPr lang="nl-BE">
              <a:latin typeface="Arial"/>
            </a:endParaRPr>
          </a:p>
        </p:txBody>
      </p:sp>
    </p:spTree>
    <p:extLst>
      <p:ext uri="{BB962C8B-B14F-4D97-AF65-F5344CB8AC3E}">
        <p14:creationId xmlns:p14="http://schemas.microsoft.com/office/powerpoint/2010/main" val="1923205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a:xfrm>
            <a:off x="1525783" y="251630"/>
            <a:ext cx="6132317" cy="535785"/>
          </a:xfrm>
        </p:spPr>
        <p:txBody>
          <a:bodyPr/>
          <a:lstStyle/>
          <a:p>
            <a:r>
              <a:rPr lang="nl-BE" sz="2700" dirty="0">
                <a:latin typeface="Tahoma" pitchFamily="34" charset="0"/>
                <a:ea typeface="Tahoma" pitchFamily="34" charset="0"/>
                <a:cs typeface="Tahoma" pitchFamily="34" charset="0"/>
              </a:rPr>
              <a:t>5.6. Cachegeheugen </a:t>
            </a:r>
            <a:endParaRPr lang="nl-BE" sz="2700" dirty="0">
              <a:latin typeface="Tahoma" pitchFamily="34" charset="0"/>
              <a:cs typeface="Tahoma" pitchFamily="34" charset="0"/>
            </a:endParaRPr>
          </a:p>
        </p:txBody>
      </p:sp>
      <p:sp>
        <p:nvSpPr>
          <p:cNvPr id="22531" name="Tijdelijke aanduiding voor inhoud 2"/>
          <p:cNvSpPr>
            <a:spLocks noGrp="1"/>
          </p:cNvSpPr>
          <p:nvPr>
            <p:ph idx="1"/>
          </p:nvPr>
        </p:nvSpPr>
        <p:spPr>
          <a:xfrm>
            <a:off x="1485900" y="834625"/>
            <a:ext cx="6515100" cy="4286280"/>
          </a:xfrm>
        </p:spPr>
        <p:txBody>
          <a:bodyPr/>
          <a:lstStyle/>
          <a:p>
            <a:pPr>
              <a:buNone/>
            </a:pPr>
            <a:r>
              <a:rPr lang="nl-BE" sz="1650" dirty="0" err="1"/>
              <a:t>Caching</a:t>
            </a:r>
            <a:r>
              <a:rPr lang="nl-BE" sz="1650" dirty="0"/>
              <a:t> wordt echter op zeer verschillende </a:t>
            </a:r>
            <a:r>
              <a:rPr lang="nl-BE" sz="1650" dirty="0" err="1"/>
              <a:t>niveau's</a:t>
            </a:r>
            <a:r>
              <a:rPr lang="nl-BE" sz="1650" dirty="0"/>
              <a:t> toegepast </a:t>
            </a:r>
            <a:r>
              <a:rPr lang="nl-BE" sz="1650" dirty="0" err="1"/>
              <a:t>nl</a:t>
            </a:r>
            <a:r>
              <a:rPr lang="nl-BE" sz="1650" dirty="0"/>
              <a:t>.:</a:t>
            </a:r>
          </a:p>
          <a:p>
            <a:pPr>
              <a:buNone/>
            </a:pPr>
            <a:endParaRPr lang="nl-BE" sz="450" dirty="0"/>
          </a:p>
          <a:p>
            <a:r>
              <a:rPr lang="nl-BE" sz="1500" b="1" dirty="0">
                <a:solidFill>
                  <a:srgbClr val="FF0000"/>
                </a:solidFill>
              </a:rPr>
              <a:t>L(</a:t>
            </a:r>
            <a:r>
              <a:rPr lang="nl-BE" sz="1500" b="1" dirty="0" err="1">
                <a:solidFill>
                  <a:srgbClr val="FF0000"/>
                </a:solidFill>
              </a:rPr>
              <a:t>evel</a:t>
            </a:r>
            <a:r>
              <a:rPr lang="nl-BE" sz="1500" b="1" dirty="0">
                <a:solidFill>
                  <a:srgbClr val="FF0000"/>
                </a:solidFill>
              </a:rPr>
              <a:t>) 1 cache </a:t>
            </a:r>
            <a:r>
              <a:rPr lang="nl-BE" sz="1500" dirty="0"/>
              <a:t>of </a:t>
            </a:r>
            <a:r>
              <a:rPr lang="nl-BE" sz="1500" b="1" dirty="0" err="1">
                <a:solidFill>
                  <a:srgbClr val="FF0000"/>
                </a:solidFill>
              </a:rPr>
              <a:t>onchip-cache</a:t>
            </a:r>
            <a:r>
              <a:rPr lang="nl-BE" sz="1500" dirty="0"/>
              <a:t>: zeer snel RAM-geheugen dat in de processor zelf is ingebouwd </a:t>
            </a:r>
          </a:p>
          <a:p>
            <a:pPr>
              <a:buNone/>
            </a:pPr>
            <a:endParaRPr lang="nl-BE" sz="450" dirty="0"/>
          </a:p>
          <a:p>
            <a:r>
              <a:rPr lang="nl-BE" sz="1500" b="1" dirty="0">
                <a:solidFill>
                  <a:srgbClr val="FF0000"/>
                </a:solidFill>
              </a:rPr>
              <a:t>L(</a:t>
            </a:r>
            <a:r>
              <a:rPr lang="nl-BE" sz="1500" b="1" dirty="0" err="1">
                <a:solidFill>
                  <a:srgbClr val="FF0000"/>
                </a:solidFill>
              </a:rPr>
              <a:t>evel</a:t>
            </a:r>
            <a:r>
              <a:rPr lang="nl-BE" sz="1500" b="1" dirty="0">
                <a:solidFill>
                  <a:srgbClr val="FF0000"/>
                </a:solidFill>
              </a:rPr>
              <a:t>) 2 cache</a:t>
            </a:r>
            <a:r>
              <a:rPr lang="nl-BE" sz="1500" dirty="0"/>
              <a:t>: eveneens zeer snel RAM-geheugen dat op een aparte chip tussen de processor en het "normale" RAM geheugen geplaatst is. </a:t>
            </a:r>
          </a:p>
          <a:p>
            <a:pPr>
              <a:buNone/>
            </a:pPr>
            <a:endParaRPr lang="nl-BE" sz="450" dirty="0"/>
          </a:p>
          <a:p>
            <a:r>
              <a:rPr lang="nl-BE" sz="1500" b="1" dirty="0" err="1">
                <a:solidFill>
                  <a:srgbClr val="FF0000"/>
                </a:solidFill>
              </a:rPr>
              <a:t>disk-cache</a:t>
            </a:r>
            <a:r>
              <a:rPr lang="nl-BE" sz="1500" dirty="0"/>
              <a:t>: een groot gedeelte van het "normale" RAM geheugen dat gereserveerd wordt om </a:t>
            </a:r>
            <a:r>
              <a:rPr lang="nl-BE" sz="1500" dirty="0" err="1"/>
              <a:t>kopies</a:t>
            </a:r>
            <a:r>
              <a:rPr lang="nl-BE" sz="1500" dirty="0"/>
              <a:t> van de meest recent gelezen bestanden van de harde schijf in op te slaan. </a:t>
            </a:r>
          </a:p>
          <a:p>
            <a:pPr>
              <a:buNone/>
            </a:pPr>
            <a:endParaRPr lang="nl-BE" sz="450" dirty="0"/>
          </a:p>
          <a:p>
            <a:r>
              <a:rPr lang="nl-BE" sz="1500" b="1" dirty="0">
                <a:solidFill>
                  <a:srgbClr val="FF0000"/>
                </a:solidFill>
              </a:rPr>
              <a:t>De cache van de </a:t>
            </a:r>
            <a:r>
              <a:rPr lang="nl-BE" sz="1500" b="1" dirty="0" err="1">
                <a:solidFill>
                  <a:srgbClr val="FF0000"/>
                </a:solidFill>
              </a:rPr>
              <a:t>internet-browser</a:t>
            </a:r>
            <a:r>
              <a:rPr lang="nl-BE" sz="1500" dirty="0"/>
              <a:t>: een cache op de harde schijf die de meest recent opgevraagde internetpagina's bevat of </a:t>
            </a:r>
            <a:r>
              <a:rPr lang="nl-BE" sz="1500" b="1" dirty="0">
                <a:solidFill>
                  <a:srgbClr val="FF0000"/>
                </a:solidFill>
                <a:cs typeface="Tahoma" pitchFamily="34" charset="0"/>
              </a:rPr>
              <a:t>ARP</a:t>
            </a:r>
            <a:r>
              <a:rPr lang="nl-BE" sz="1500" b="1" dirty="0">
                <a:cs typeface="Tahoma" pitchFamily="34" charset="0"/>
              </a:rPr>
              <a:t> </a:t>
            </a:r>
            <a:r>
              <a:rPr lang="nl-BE" sz="1500" dirty="0">
                <a:cs typeface="Tahoma" pitchFamily="34" charset="0"/>
              </a:rPr>
              <a:t>en </a:t>
            </a:r>
            <a:r>
              <a:rPr lang="nl-BE" sz="1500" b="1" dirty="0">
                <a:solidFill>
                  <a:srgbClr val="FF0000"/>
                </a:solidFill>
                <a:cs typeface="Tahoma" pitchFamily="34" charset="0"/>
              </a:rPr>
              <a:t>DNS </a:t>
            </a:r>
            <a:r>
              <a:rPr lang="nl-BE" sz="1500" b="1" dirty="0" err="1">
                <a:solidFill>
                  <a:srgbClr val="FF0000"/>
                </a:solidFill>
                <a:cs typeface="Tahoma" pitchFamily="34" charset="0"/>
              </a:rPr>
              <a:t>caches</a:t>
            </a:r>
            <a:r>
              <a:rPr lang="nl-BE" sz="1500" b="1" dirty="0">
                <a:cs typeface="Tahoma" pitchFamily="34" charset="0"/>
              </a:rPr>
              <a:t>: </a:t>
            </a:r>
            <a:r>
              <a:rPr lang="nl-BE" sz="1500" dirty="0">
                <a:cs typeface="Tahoma" pitchFamily="34" charset="0"/>
              </a:rPr>
              <a:t>relatie IP/</a:t>
            </a:r>
            <a:r>
              <a:rPr lang="nl-BE" sz="1500" dirty="0" err="1">
                <a:cs typeface="Tahoma" pitchFamily="34" charset="0"/>
              </a:rPr>
              <a:t>MAC-adres</a:t>
            </a:r>
            <a:r>
              <a:rPr lang="nl-BE" sz="1500" dirty="0">
                <a:cs typeface="Tahoma" pitchFamily="34" charset="0"/>
              </a:rPr>
              <a:t> (ARP) of IP adres/naam wordt een tijdje bijgehouden.</a:t>
            </a:r>
          </a:p>
          <a:p>
            <a:pPr>
              <a:buNone/>
            </a:pPr>
            <a:endParaRPr lang="nl-BE" sz="600" dirty="0"/>
          </a:p>
          <a:p>
            <a:r>
              <a:rPr lang="nl-BE" sz="1500" b="1" dirty="0" err="1">
                <a:solidFill>
                  <a:srgbClr val="FF0000"/>
                </a:solidFill>
              </a:rPr>
              <a:t>Proxies</a:t>
            </a:r>
            <a:r>
              <a:rPr lang="nl-BE" sz="1500" dirty="0"/>
              <a:t>: Je internet provider houdt op zijn beurt vaak ook </a:t>
            </a:r>
            <a:r>
              <a:rPr lang="nl-BE" sz="1500" dirty="0" err="1"/>
              <a:t>kopies</a:t>
            </a:r>
            <a:r>
              <a:rPr lang="nl-BE" sz="1500" dirty="0"/>
              <a:t> bij van de meest opgevraagde </a:t>
            </a:r>
            <a:r>
              <a:rPr lang="nl-BE" sz="1500" dirty="0" err="1"/>
              <a:t>internet-pagina's</a:t>
            </a:r>
            <a:r>
              <a:rPr lang="nl-BE" sz="1500" dirty="0"/>
              <a:t>. </a:t>
            </a:r>
            <a:endParaRPr lang="nl-BE" sz="1500" dirty="0">
              <a:latin typeface="Tahoma" pitchFamily="34" charset="0"/>
              <a:cs typeface="Tahoma" pitchFamily="34" charset="0"/>
            </a:endParaRPr>
          </a:p>
          <a:p>
            <a:pPr>
              <a:buNone/>
            </a:pPr>
            <a:endParaRPr lang="nl-BE" sz="1500" dirty="0">
              <a:latin typeface="Tahoma" pitchFamily="34" charset="0"/>
              <a:cs typeface="Tahoma" pitchFamily="34" charset="0"/>
            </a:endParaRPr>
          </a:p>
          <a:p>
            <a:pPr eaLnBrk="1" hangingPunct="1">
              <a:buNone/>
            </a:pPr>
            <a:endParaRPr lang="nl-BE" dirty="0">
              <a:latin typeface="Tahoma" pitchFamily="34" charset="0"/>
              <a:cs typeface="Tahoma" pitchFamily="34" charset="0"/>
            </a:endParaRPr>
          </a:p>
        </p:txBody>
      </p:sp>
      <p:sp>
        <p:nvSpPr>
          <p:cNvPr id="5" name="Tijdelijke aanduiding voor dianummer 4"/>
          <p:cNvSpPr>
            <a:spLocks noGrp="1"/>
          </p:cNvSpPr>
          <p:nvPr>
            <p:ph type="sldNum" sz="quarter" idx="12"/>
          </p:nvPr>
        </p:nvSpPr>
        <p:spPr/>
        <p:txBody>
          <a:bodyPr/>
          <a:lstStyle/>
          <a:p>
            <a:pPr defTabSz="342900">
              <a:defRPr/>
            </a:pPr>
            <a:fld id="{9F35A830-7BD2-425F-A5C8-6E781897A360}" type="slidenum">
              <a:rPr lang="nl-BE">
                <a:latin typeface="Arial"/>
              </a:rPr>
              <a:pPr defTabSz="342900">
                <a:defRPr/>
              </a:pPr>
              <a:t>64</a:t>
            </a:fld>
            <a:endParaRPr lang="nl-BE" dirty="0">
              <a:latin typeface="Arial"/>
            </a:endParaRPr>
          </a:p>
        </p:txBody>
      </p:sp>
    </p:spTree>
    <p:extLst>
      <p:ext uri="{BB962C8B-B14F-4D97-AF65-F5344CB8AC3E}">
        <p14:creationId xmlns:p14="http://schemas.microsoft.com/office/powerpoint/2010/main" val="324912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a:spLocks noGrp="1"/>
          </p:cNvSpPr>
          <p:nvPr>
            <p:ph type="title"/>
          </p:nvPr>
        </p:nvSpPr>
        <p:spPr>
          <a:xfrm>
            <a:off x="1817694" y="465516"/>
            <a:ext cx="5947214" cy="428628"/>
          </a:xfrm>
        </p:spPr>
        <p:txBody>
          <a:bodyPr/>
          <a:lstStyle/>
          <a:p>
            <a:r>
              <a:rPr lang="nl-BE" sz="2700" dirty="0">
                <a:latin typeface="Tahoma" pitchFamily="34" charset="0"/>
                <a:ea typeface="Tahoma" pitchFamily="34" charset="0"/>
                <a:cs typeface="Tahoma" pitchFamily="34" charset="0"/>
              </a:rPr>
              <a:t>5.6. Cachegeheugen </a:t>
            </a:r>
            <a:endParaRPr lang="nl-BE" sz="27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05C0D5B1-F1E2-4E3A-96FF-DBA41FED8C0E}" type="slidenum">
              <a:rPr lang="nl-BE">
                <a:latin typeface="Arial"/>
              </a:rPr>
              <a:pPr defTabSz="342900">
                <a:defRPr/>
              </a:pPr>
              <a:t>65</a:t>
            </a:fld>
            <a:endParaRPr lang="nl-BE">
              <a:latin typeface="Arial"/>
            </a:endParaRPr>
          </a:p>
        </p:txBody>
      </p:sp>
      <p:pic>
        <p:nvPicPr>
          <p:cNvPr id="2" name="Afbeelding 1"/>
          <p:cNvPicPr>
            <a:picLocks noChangeAspect="1"/>
          </p:cNvPicPr>
          <p:nvPr/>
        </p:nvPicPr>
        <p:blipFill>
          <a:blip r:embed="rId3"/>
          <a:stretch>
            <a:fillRect/>
          </a:stretch>
        </p:blipFill>
        <p:spPr>
          <a:xfrm>
            <a:off x="1714500" y="1381125"/>
            <a:ext cx="5715000" cy="2381250"/>
          </a:xfrm>
          <a:prstGeom prst="rect">
            <a:avLst/>
          </a:prstGeom>
        </p:spPr>
      </p:pic>
      <p:sp>
        <p:nvSpPr>
          <p:cNvPr id="3" name="Tekstvak 2"/>
          <p:cNvSpPr txBox="1"/>
          <p:nvPr/>
        </p:nvSpPr>
        <p:spPr>
          <a:xfrm>
            <a:off x="2030872" y="3762375"/>
            <a:ext cx="5128392" cy="300082"/>
          </a:xfrm>
          <a:prstGeom prst="rect">
            <a:avLst/>
          </a:prstGeom>
          <a:noFill/>
        </p:spPr>
        <p:txBody>
          <a:bodyPr wrap="none" rtlCol="0">
            <a:spAutoFit/>
          </a:bodyPr>
          <a:lstStyle/>
          <a:p>
            <a:pPr defTabSz="342900"/>
            <a:r>
              <a:rPr lang="nl-NL" sz="1350" dirty="0">
                <a:solidFill>
                  <a:prstClr val="black"/>
                </a:solidFill>
                <a:latin typeface="Arial"/>
              </a:rPr>
              <a:t>Bron: http://</a:t>
            </a:r>
            <a:r>
              <a:rPr lang="nl-NL" sz="1350" dirty="0" err="1">
                <a:solidFill>
                  <a:prstClr val="black"/>
                </a:solidFill>
                <a:latin typeface="Arial"/>
              </a:rPr>
              <a:t>www.semiconductorscentral.com</a:t>
            </a:r>
            <a:r>
              <a:rPr lang="nl-NL" sz="1350" dirty="0">
                <a:solidFill>
                  <a:prstClr val="black"/>
                </a:solidFill>
                <a:latin typeface="Arial"/>
              </a:rPr>
              <a:t>/</a:t>
            </a:r>
            <a:r>
              <a:rPr lang="nl-NL" sz="1350" dirty="0" err="1">
                <a:solidFill>
                  <a:prstClr val="black"/>
                </a:solidFill>
                <a:latin typeface="Arial"/>
              </a:rPr>
              <a:t>memory_page.html</a:t>
            </a:r>
            <a:endParaRPr lang="nl-NL" sz="1350" dirty="0">
              <a:solidFill>
                <a:prstClr val="black"/>
              </a:solidFill>
              <a:latin typeface="Arial"/>
            </a:endParaRPr>
          </a:p>
        </p:txBody>
      </p:sp>
    </p:spTree>
    <p:extLst>
      <p:ext uri="{BB962C8B-B14F-4D97-AF65-F5344CB8AC3E}">
        <p14:creationId xmlns:p14="http://schemas.microsoft.com/office/powerpoint/2010/main" val="39542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37"/>
          <p:cNvPicPr>
            <a:picLocks noChangeAspect="1" noChangeArrowheads="1"/>
          </p:cNvPicPr>
          <p:nvPr/>
        </p:nvPicPr>
        <p:blipFill>
          <a:blip r:embed="rId3" cstate="print"/>
          <a:srcRect/>
          <a:stretch>
            <a:fillRect/>
          </a:stretch>
        </p:blipFill>
        <p:spPr bwMode="auto">
          <a:xfrm>
            <a:off x="1114041" y="1113588"/>
            <a:ext cx="6886959" cy="3348372"/>
          </a:xfrm>
          <a:prstGeom prst="rect">
            <a:avLst/>
          </a:prstGeom>
          <a:noFill/>
          <a:ln w="9525">
            <a:noFill/>
            <a:miter lim="800000"/>
            <a:headEnd/>
            <a:tailEnd/>
          </a:ln>
        </p:spPr>
      </p:pic>
      <p:sp>
        <p:nvSpPr>
          <p:cNvPr id="21506" name="Titel 1"/>
          <p:cNvSpPr>
            <a:spLocks noGrp="1"/>
          </p:cNvSpPr>
          <p:nvPr>
            <p:ph type="title"/>
          </p:nvPr>
        </p:nvSpPr>
        <p:spPr>
          <a:xfrm>
            <a:off x="1817694" y="465516"/>
            <a:ext cx="5947214" cy="428628"/>
          </a:xfrm>
        </p:spPr>
        <p:txBody>
          <a:bodyPr/>
          <a:lstStyle/>
          <a:p>
            <a:r>
              <a:rPr lang="nl-BE" sz="2700" dirty="0">
                <a:latin typeface="Tahoma" pitchFamily="34" charset="0"/>
                <a:ea typeface="Tahoma" pitchFamily="34" charset="0"/>
                <a:cs typeface="Tahoma" pitchFamily="34" charset="0"/>
              </a:rPr>
              <a:t>5.6. Cachegeheugen </a:t>
            </a:r>
            <a:endParaRPr lang="nl-BE" sz="27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05C0D5B1-F1E2-4E3A-96FF-DBA41FED8C0E}" type="slidenum">
              <a:rPr lang="nl-BE">
                <a:latin typeface="Arial"/>
              </a:rPr>
              <a:pPr defTabSz="342900">
                <a:defRPr/>
              </a:pPr>
              <a:t>66</a:t>
            </a:fld>
            <a:endParaRPr lang="nl-BE">
              <a:latin typeface="Arial"/>
            </a:endParaRPr>
          </a:p>
        </p:txBody>
      </p:sp>
    </p:spTree>
    <p:extLst>
      <p:ext uri="{BB962C8B-B14F-4D97-AF65-F5344CB8AC3E}">
        <p14:creationId xmlns:p14="http://schemas.microsoft.com/office/powerpoint/2010/main" val="1831587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jdelijke aanduiding voor inhoud 2"/>
          <p:cNvSpPr>
            <a:spLocks noGrp="1"/>
          </p:cNvSpPr>
          <p:nvPr>
            <p:ph idx="1"/>
          </p:nvPr>
        </p:nvSpPr>
        <p:spPr>
          <a:xfrm>
            <a:off x="1331640" y="834921"/>
            <a:ext cx="6515100" cy="4083918"/>
          </a:xfrm>
        </p:spPr>
        <p:txBody>
          <a:bodyPr/>
          <a:lstStyle/>
          <a:p>
            <a:pPr>
              <a:lnSpc>
                <a:spcPct val="90000"/>
              </a:lnSpc>
              <a:buNone/>
            </a:pPr>
            <a:r>
              <a:rPr lang="nl-BE" sz="1800" b="1" dirty="0">
                <a:latin typeface="Tahoma" pitchFamily="34" charset="0"/>
                <a:ea typeface="Tahoma" pitchFamily="34" charset="0"/>
                <a:cs typeface="Tahoma" pitchFamily="34" charset="0"/>
              </a:rPr>
              <a:t>Voorbeeld: </a:t>
            </a:r>
            <a:r>
              <a:rPr lang="nl-BE" sz="1800" dirty="0">
                <a:latin typeface="Tahoma" pitchFamily="34" charset="0"/>
                <a:ea typeface="Tahoma" pitchFamily="34" charset="0"/>
                <a:cs typeface="Tahoma" pitchFamily="34" charset="0"/>
              </a:rPr>
              <a:t>de Intel Core i7 processor (4th gen)</a:t>
            </a: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800" dirty="0">
              <a:latin typeface="Tahoma" pitchFamily="34" charset="0"/>
              <a:ea typeface="Tahoma" pitchFamily="34" charset="0"/>
              <a:cs typeface="Tahoma" pitchFamily="34" charset="0"/>
            </a:endParaRPr>
          </a:p>
          <a:p>
            <a:pPr>
              <a:lnSpc>
                <a:spcPct val="90000"/>
              </a:lnSpc>
              <a:buNone/>
            </a:pPr>
            <a:endParaRPr lang="nl-BE" sz="1650" dirty="0">
              <a:latin typeface="Tahoma" pitchFamily="34" charset="0"/>
              <a:ea typeface="Tahoma" pitchFamily="34" charset="0"/>
              <a:cs typeface="Tahoma" pitchFamily="34" charset="0"/>
            </a:endParaRPr>
          </a:p>
          <a:p>
            <a:pPr>
              <a:lnSpc>
                <a:spcPct val="90000"/>
              </a:lnSpc>
              <a:buNone/>
            </a:pPr>
            <a:endParaRPr lang="nl-BE" sz="1650" dirty="0">
              <a:latin typeface="Tahoma" pitchFamily="34" charset="0"/>
              <a:ea typeface="Tahoma" pitchFamily="34" charset="0"/>
              <a:cs typeface="Tahoma" pitchFamily="34" charset="0"/>
            </a:endParaRPr>
          </a:p>
          <a:p>
            <a:pPr>
              <a:lnSpc>
                <a:spcPct val="90000"/>
              </a:lnSpc>
              <a:buNone/>
            </a:pPr>
            <a:r>
              <a:rPr lang="nl-BE" sz="1650" dirty="0">
                <a:latin typeface="Tahoma" pitchFamily="34" charset="0"/>
                <a:ea typeface="Tahoma" pitchFamily="34" charset="0"/>
                <a:cs typeface="Tahoma" pitchFamily="34" charset="0"/>
              </a:rPr>
              <a:t>De L1- als de L2-cache zitten direct aan een rekeneenheid: iedere </a:t>
            </a:r>
          </a:p>
          <a:p>
            <a:pPr>
              <a:lnSpc>
                <a:spcPct val="90000"/>
              </a:lnSpc>
              <a:buNone/>
            </a:pPr>
            <a:r>
              <a:rPr lang="nl-BE" sz="1650" dirty="0">
                <a:latin typeface="Tahoma" pitchFamily="34" charset="0"/>
                <a:ea typeface="Tahoma" pitchFamily="34" charset="0"/>
                <a:cs typeface="Tahoma" pitchFamily="34" charset="0"/>
              </a:rPr>
              <a:t>core heeft 32 kB eigen L1-cache en 256 kB eigen L2-cache. De cores delen een 8 MB L3 cache. (bron: intel.com)</a:t>
            </a:r>
          </a:p>
          <a:p>
            <a:pPr lvl="1">
              <a:buNone/>
            </a:pPr>
            <a:endParaRPr lang="nl-BE" sz="1650" dirty="0"/>
          </a:p>
        </p:txBody>
      </p:sp>
      <p:sp>
        <p:nvSpPr>
          <p:cNvPr id="21506" name="Titel 1"/>
          <p:cNvSpPr>
            <a:spLocks noGrp="1"/>
          </p:cNvSpPr>
          <p:nvPr>
            <p:ph type="title"/>
          </p:nvPr>
        </p:nvSpPr>
        <p:spPr>
          <a:xfrm>
            <a:off x="1710886" y="251202"/>
            <a:ext cx="5947214" cy="428628"/>
          </a:xfrm>
        </p:spPr>
        <p:txBody>
          <a:bodyPr/>
          <a:lstStyle/>
          <a:p>
            <a:r>
              <a:rPr lang="nl-BE" sz="2700" dirty="0">
                <a:latin typeface="Tahoma" pitchFamily="34" charset="0"/>
                <a:ea typeface="Tahoma" pitchFamily="34" charset="0"/>
                <a:cs typeface="Tahoma" pitchFamily="34" charset="0"/>
              </a:rPr>
              <a:t>5.6. Cachegeheugen </a:t>
            </a:r>
            <a:endParaRPr lang="nl-BE" sz="27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05C0D5B1-F1E2-4E3A-96FF-DBA41FED8C0E}" type="slidenum">
              <a:rPr lang="nl-BE">
                <a:latin typeface="Arial"/>
              </a:rPr>
              <a:pPr defTabSz="342900">
                <a:defRPr/>
              </a:pPr>
              <a:t>67</a:t>
            </a:fld>
            <a:endParaRPr lang="nl-BE">
              <a:latin typeface="Arial"/>
            </a:endParaRPr>
          </a:p>
        </p:txBody>
      </p:sp>
      <p:pic>
        <p:nvPicPr>
          <p:cNvPr id="2" name="Afbeelding 1"/>
          <p:cNvPicPr>
            <a:picLocks noChangeAspect="1"/>
          </p:cNvPicPr>
          <p:nvPr/>
        </p:nvPicPr>
        <p:blipFill>
          <a:blip r:embed="rId3"/>
          <a:stretch>
            <a:fillRect/>
          </a:stretch>
        </p:blipFill>
        <p:spPr>
          <a:xfrm>
            <a:off x="1822778" y="1278315"/>
            <a:ext cx="5723429" cy="2164631"/>
          </a:xfrm>
          <a:prstGeom prst="rect">
            <a:avLst/>
          </a:prstGeom>
        </p:spPr>
      </p:pic>
    </p:spTree>
    <p:extLst>
      <p:ext uri="{BB962C8B-B14F-4D97-AF65-F5344CB8AC3E}">
        <p14:creationId xmlns:p14="http://schemas.microsoft.com/office/powerpoint/2010/main" val="545269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a:xfrm>
            <a:off x="1518025" y="375032"/>
            <a:ext cx="6186323" cy="535785"/>
          </a:xfrm>
        </p:spPr>
        <p:txBody>
          <a:bodyPr/>
          <a:lstStyle/>
          <a:p>
            <a:r>
              <a:rPr lang="nl-BE" sz="2700" dirty="0">
                <a:latin typeface="Tahoma" pitchFamily="34" charset="0"/>
                <a:ea typeface="Tahoma" pitchFamily="34" charset="0"/>
                <a:cs typeface="Tahoma" pitchFamily="34" charset="0"/>
              </a:rPr>
              <a:t>5.6. Cachegeheugen </a:t>
            </a:r>
          </a:p>
        </p:txBody>
      </p:sp>
      <p:sp>
        <p:nvSpPr>
          <p:cNvPr id="22531" name="Tijdelijke aanduiding voor inhoud 2"/>
          <p:cNvSpPr>
            <a:spLocks noGrp="1"/>
          </p:cNvSpPr>
          <p:nvPr>
            <p:ph idx="1"/>
          </p:nvPr>
        </p:nvSpPr>
        <p:spPr>
          <a:xfrm>
            <a:off x="1485900" y="964395"/>
            <a:ext cx="6515100" cy="4286280"/>
          </a:xfrm>
        </p:spPr>
        <p:txBody>
          <a:bodyPr/>
          <a:lstStyle/>
          <a:p>
            <a:pPr marL="457200" indent="-457200">
              <a:lnSpc>
                <a:spcPct val="90000"/>
              </a:lnSpc>
              <a:buNone/>
            </a:pPr>
            <a:r>
              <a:rPr lang="nl-NL" sz="1800" dirty="0">
                <a:latin typeface="Tahoma" pitchFamily="34" charset="0"/>
                <a:ea typeface="Tahoma" pitchFamily="34" charset="0"/>
                <a:cs typeface="Tahoma" pitchFamily="34" charset="0"/>
              </a:rPr>
              <a:t>De cachegeheugens bevatten gewoonlijk elkaars inhoud </a:t>
            </a:r>
          </a:p>
          <a:p>
            <a:pPr marL="457200" indent="-457200">
              <a:lnSpc>
                <a:spcPct val="90000"/>
              </a:lnSpc>
              <a:buNone/>
            </a:pPr>
            <a:r>
              <a:rPr lang="nl-NL" sz="1800" dirty="0">
                <a:latin typeface="Tahoma" pitchFamily="34" charset="0"/>
                <a:ea typeface="Tahoma" pitchFamily="34" charset="0"/>
                <a:cs typeface="Tahoma" pitchFamily="34" charset="0"/>
              </a:rPr>
              <a:t>d.w.z. de inhoud van niveau 1 is opgenomen in niveau 2, …</a:t>
            </a:r>
          </a:p>
          <a:p>
            <a:pPr marL="457200" indent="-457200">
              <a:lnSpc>
                <a:spcPct val="90000"/>
              </a:lnSpc>
              <a:buNone/>
            </a:pPr>
            <a:endParaRPr lang="nl-NL" sz="1800" dirty="0">
              <a:latin typeface="Tahoma" pitchFamily="34" charset="0"/>
              <a:ea typeface="Tahoma" pitchFamily="34" charset="0"/>
              <a:cs typeface="Tahoma" pitchFamily="34" charset="0"/>
            </a:endParaRPr>
          </a:p>
          <a:p>
            <a:pPr marL="457200" indent="-457200">
              <a:lnSpc>
                <a:spcPct val="90000"/>
              </a:lnSpc>
              <a:buNone/>
            </a:pPr>
            <a:r>
              <a:rPr lang="nl-NL" sz="1800" dirty="0" err="1">
                <a:latin typeface="Tahoma" pitchFamily="34" charset="0"/>
                <a:ea typeface="Tahoma" pitchFamily="34" charset="0"/>
                <a:cs typeface="Tahoma" pitchFamily="34" charset="0"/>
              </a:rPr>
              <a:t>Caches</a:t>
            </a:r>
            <a:r>
              <a:rPr lang="nl-NL" sz="1800" dirty="0">
                <a:latin typeface="Tahoma" pitchFamily="34" charset="0"/>
                <a:ea typeface="Tahoma" pitchFamily="34" charset="0"/>
                <a:cs typeface="Tahoma" pitchFamily="34" charset="0"/>
              </a:rPr>
              <a:t> verrichten hun functie door gebruik te maken van </a:t>
            </a:r>
            <a:r>
              <a:rPr lang="nl-NL" sz="1800" b="1" dirty="0">
                <a:latin typeface="Tahoma" pitchFamily="34" charset="0"/>
                <a:ea typeface="Tahoma" pitchFamily="34" charset="0"/>
                <a:cs typeface="Tahoma" pitchFamily="34" charset="0"/>
              </a:rPr>
              <a:t>2 </a:t>
            </a:r>
          </a:p>
          <a:p>
            <a:pPr marL="457200" indent="-457200">
              <a:lnSpc>
                <a:spcPct val="90000"/>
              </a:lnSpc>
              <a:buNone/>
            </a:pPr>
            <a:r>
              <a:rPr lang="nl-NL" sz="1800" b="1" dirty="0">
                <a:latin typeface="Tahoma" pitchFamily="34" charset="0"/>
                <a:ea typeface="Tahoma" pitchFamily="34" charset="0"/>
                <a:cs typeface="Tahoma" pitchFamily="34" charset="0"/>
              </a:rPr>
              <a:t>typen adreslokalisering</a:t>
            </a:r>
            <a:r>
              <a:rPr lang="nl-NL" sz="1800" dirty="0">
                <a:latin typeface="Tahoma" pitchFamily="34" charset="0"/>
                <a:ea typeface="Tahoma" pitchFamily="34" charset="0"/>
                <a:cs typeface="Tahoma" pitchFamily="34" charset="0"/>
              </a:rPr>
              <a:t> </a:t>
            </a:r>
            <a:r>
              <a:rPr lang="nl-NL" sz="1800" dirty="0" err="1">
                <a:latin typeface="Tahoma" pitchFamily="34" charset="0"/>
                <a:ea typeface="Tahoma" pitchFamily="34" charset="0"/>
                <a:cs typeface="Tahoma" pitchFamily="34" charset="0"/>
              </a:rPr>
              <a:t>nl</a:t>
            </a:r>
            <a:r>
              <a:rPr lang="nl-NL" sz="1800" dirty="0">
                <a:latin typeface="Tahoma" pitchFamily="34" charset="0"/>
                <a:ea typeface="Tahoma" pitchFamily="34" charset="0"/>
                <a:cs typeface="Tahoma" pitchFamily="34" charset="0"/>
              </a:rPr>
              <a:t>.</a:t>
            </a:r>
          </a:p>
          <a:p>
            <a:pPr marL="457200" indent="-457200">
              <a:lnSpc>
                <a:spcPct val="90000"/>
              </a:lnSpc>
              <a:buNone/>
            </a:pPr>
            <a:endParaRPr lang="nl-NL" sz="600" dirty="0">
              <a:latin typeface="Tahoma" pitchFamily="34" charset="0"/>
              <a:ea typeface="Tahoma" pitchFamily="34" charset="0"/>
              <a:cs typeface="Tahoma" pitchFamily="34" charset="0"/>
            </a:endParaRPr>
          </a:p>
          <a:p>
            <a:r>
              <a:rPr lang="nl-BE" sz="1800" dirty="0">
                <a:solidFill>
                  <a:srgbClr val="0070C0"/>
                </a:solidFill>
                <a:latin typeface="Tahoma" pitchFamily="34" charset="0"/>
                <a:ea typeface="Tahoma" pitchFamily="34" charset="0"/>
                <a:cs typeface="Tahoma" pitchFamily="34" charset="0"/>
              </a:rPr>
              <a:t>Ruimtelijk </a:t>
            </a:r>
            <a:r>
              <a:rPr lang="nl-BE" sz="1800" dirty="0">
                <a:latin typeface="Tahoma" pitchFamily="34" charset="0"/>
                <a:ea typeface="Tahoma" pitchFamily="34" charset="0"/>
                <a:cs typeface="Tahoma" pitchFamily="34" charset="0"/>
              </a:rPr>
              <a:t>lokaliteit : opeenvolgend uit te voeren instructies en data zitten meestal dicht bij elkaar in het hoofdgeheugen</a:t>
            </a:r>
          </a:p>
          <a:p>
            <a:pPr>
              <a:buNone/>
            </a:pPr>
            <a:endParaRPr lang="nl-BE" sz="600" dirty="0">
              <a:latin typeface="Tahoma" pitchFamily="34" charset="0"/>
              <a:ea typeface="Tahoma" pitchFamily="34" charset="0"/>
              <a:cs typeface="Tahoma" pitchFamily="34" charset="0"/>
            </a:endParaRPr>
          </a:p>
          <a:p>
            <a:r>
              <a:rPr lang="nl-BE" sz="1800" dirty="0">
                <a:solidFill>
                  <a:srgbClr val="0070C0"/>
                </a:solidFill>
                <a:latin typeface="Tahoma" pitchFamily="34" charset="0"/>
                <a:ea typeface="Tahoma" pitchFamily="34" charset="0"/>
                <a:cs typeface="Tahoma" pitchFamily="34" charset="0"/>
              </a:rPr>
              <a:t>Temporele</a:t>
            </a:r>
            <a:r>
              <a:rPr lang="nl-BE" sz="1800" dirty="0">
                <a:latin typeface="Tahoma" pitchFamily="34" charset="0"/>
                <a:ea typeface="Tahoma" pitchFamily="34" charset="0"/>
                <a:cs typeface="Tahoma" pitchFamily="34" charset="0"/>
              </a:rPr>
              <a:t> lokaliteit : er is een kans dat instructies of data na korte tijd opnieuw gebruikt zullen worden (bvb programma lus</a:t>
            </a:r>
            <a:r>
              <a:rPr lang="nl-BE" dirty="0">
                <a:cs typeface="Tahoma" pitchFamily="34" charset="0"/>
              </a:rPr>
              <a:t>)</a:t>
            </a:r>
          </a:p>
          <a:p>
            <a:pPr marL="742950" lvl="1" indent="-400050">
              <a:lnSpc>
                <a:spcPct val="90000"/>
              </a:lnSpc>
              <a:buNone/>
            </a:pPr>
            <a:endParaRPr lang="nl-NL" sz="1650" dirty="0">
              <a:cs typeface="Tahoma" pitchFamily="34" charset="0"/>
            </a:endParaRPr>
          </a:p>
          <a:p>
            <a:pPr eaLnBrk="1" hangingPunct="1">
              <a:buNone/>
            </a:pPr>
            <a:endParaRPr lang="nl-BE" dirty="0">
              <a:cs typeface="Tahoma" pitchFamily="34" charset="0"/>
            </a:endParaRPr>
          </a:p>
        </p:txBody>
      </p:sp>
      <p:sp>
        <p:nvSpPr>
          <p:cNvPr id="5" name="Tijdelijke aanduiding voor dianummer 4"/>
          <p:cNvSpPr>
            <a:spLocks noGrp="1"/>
          </p:cNvSpPr>
          <p:nvPr>
            <p:ph type="sldNum" sz="quarter" idx="12"/>
          </p:nvPr>
        </p:nvSpPr>
        <p:spPr/>
        <p:txBody>
          <a:bodyPr/>
          <a:lstStyle/>
          <a:p>
            <a:pPr defTabSz="342900">
              <a:defRPr/>
            </a:pPr>
            <a:fld id="{9F35A830-7BD2-425F-A5C8-6E781897A360}" type="slidenum">
              <a:rPr lang="nl-BE">
                <a:latin typeface="Arial"/>
              </a:rPr>
              <a:pPr defTabSz="342900">
                <a:defRPr/>
              </a:pPr>
              <a:t>68</a:t>
            </a:fld>
            <a:endParaRPr lang="nl-BE" dirty="0">
              <a:latin typeface="Arial"/>
            </a:endParaRPr>
          </a:p>
        </p:txBody>
      </p:sp>
    </p:spTree>
    <p:extLst>
      <p:ext uri="{BB962C8B-B14F-4D97-AF65-F5344CB8AC3E}">
        <p14:creationId xmlns:p14="http://schemas.microsoft.com/office/powerpoint/2010/main" val="1816532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1518025" y="535767"/>
            <a:ext cx="6186323" cy="428628"/>
          </a:xfrm>
        </p:spPr>
        <p:txBody>
          <a:bodyPr/>
          <a:lstStyle/>
          <a:p>
            <a:pPr eaLnBrk="1" hangingPunct="1"/>
            <a:r>
              <a:rPr lang="nl-BE" sz="2700" dirty="0">
                <a:latin typeface="+mn-lt"/>
                <a:cs typeface="Tahoma" pitchFamily="34" charset="0"/>
              </a:rPr>
              <a:t>5.6.1. Werking van de cache</a:t>
            </a:r>
          </a:p>
        </p:txBody>
      </p:sp>
      <p:sp>
        <p:nvSpPr>
          <p:cNvPr id="24579" name="Tijdelijke aanduiding voor inhoud 2"/>
          <p:cNvSpPr>
            <a:spLocks noGrp="1"/>
          </p:cNvSpPr>
          <p:nvPr>
            <p:ph idx="1"/>
          </p:nvPr>
        </p:nvSpPr>
        <p:spPr>
          <a:xfrm>
            <a:off x="1485900" y="1178709"/>
            <a:ext cx="6515100" cy="3804074"/>
          </a:xfrm>
        </p:spPr>
        <p:txBody>
          <a:bodyPr/>
          <a:lstStyle/>
          <a:p>
            <a:pPr>
              <a:buNone/>
            </a:pPr>
            <a:r>
              <a:rPr lang="fr-BE" sz="1650" dirty="0" err="1">
                <a:latin typeface="Tahoma" pitchFamily="34" charset="0"/>
                <a:ea typeface="Tahoma" pitchFamily="34" charset="0"/>
                <a:cs typeface="Tahoma" pitchFamily="34" charset="0"/>
              </a:rPr>
              <a:t>Cachegeheugen</a:t>
            </a:r>
            <a:r>
              <a:rPr lang="fr-BE" sz="1650" dirty="0">
                <a:latin typeface="Tahoma" pitchFamily="34" charset="0"/>
                <a:ea typeface="Tahoma" pitchFamily="34" charset="0"/>
                <a:cs typeface="Tahoma" pitchFamily="34" charset="0"/>
              </a:rPr>
              <a:t> </a:t>
            </a:r>
            <a:r>
              <a:rPr lang="fr-BE" sz="1650" dirty="0" err="1">
                <a:latin typeface="Tahoma" pitchFamily="34" charset="0"/>
                <a:ea typeface="Tahoma" pitchFamily="34" charset="0"/>
                <a:cs typeface="Tahoma" pitchFamily="34" charset="0"/>
              </a:rPr>
              <a:t>wordt</a:t>
            </a:r>
            <a:r>
              <a:rPr lang="fr-BE" sz="1650" dirty="0">
                <a:latin typeface="Tahoma" pitchFamily="34" charset="0"/>
                <a:ea typeface="Tahoma" pitchFamily="34" charset="0"/>
                <a:cs typeface="Tahoma" pitchFamily="34" charset="0"/>
              </a:rPr>
              <a:t> </a:t>
            </a:r>
            <a:r>
              <a:rPr lang="fr-BE" sz="1650" dirty="0" err="1">
                <a:latin typeface="Tahoma" pitchFamily="34" charset="0"/>
                <a:ea typeface="Tahoma" pitchFamily="34" charset="0"/>
                <a:cs typeface="Tahoma" pitchFamily="34" charset="0"/>
              </a:rPr>
              <a:t>onderverdeeld</a:t>
            </a:r>
            <a:r>
              <a:rPr lang="fr-BE" sz="1650" dirty="0">
                <a:latin typeface="Tahoma" pitchFamily="34" charset="0"/>
                <a:ea typeface="Tahoma" pitchFamily="34" charset="0"/>
                <a:cs typeface="Tahoma" pitchFamily="34" charset="0"/>
              </a:rPr>
              <a:t> in </a:t>
            </a:r>
            <a:r>
              <a:rPr lang="fr-BE" sz="1650" dirty="0" err="1">
                <a:solidFill>
                  <a:srgbClr val="FF0000"/>
                </a:solidFill>
                <a:latin typeface="Tahoma" pitchFamily="34" charset="0"/>
                <a:ea typeface="Tahoma" pitchFamily="34" charset="0"/>
                <a:cs typeface="Tahoma" pitchFamily="34" charset="0"/>
              </a:rPr>
              <a:t>blokken</a:t>
            </a:r>
            <a:r>
              <a:rPr lang="fr-BE" sz="1650" dirty="0">
                <a:latin typeface="Tahoma" pitchFamily="34" charset="0"/>
                <a:ea typeface="Tahoma" pitchFamily="34" charset="0"/>
                <a:cs typeface="Tahoma" pitchFamily="34" charset="0"/>
              </a:rPr>
              <a:t> met </a:t>
            </a:r>
            <a:r>
              <a:rPr lang="fr-BE" sz="1650" dirty="0" err="1">
                <a:latin typeface="Tahoma" pitchFamily="34" charset="0"/>
                <a:ea typeface="Tahoma" pitchFamily="34" charset="0"/>
                <a:cs typeface="Tahoma" pitchFamily="34" charset="0"/>
              </a:rPr>
              <a:t>een</a:t>
            </a:r>
            <a:r>
              <a:rPr lang="fr-BE" sz="1650" dirty="0">
                <a:latin typeface="Tahoma" pitchFamily="34" charset="0"/>
                <a:ea typeface="Tahoma" pitchFamily="34" charset="0"/>
                <a:cs typeface="Tahoma" pitchFamily="34" charset="0"/>
              </a:rPr>
              <a:t> vaste </a:t>
            </a:r>
          </a:p>
          <a:p>
            <a:pPr>
              <a:buNone/>
            </a:pPr>
            <a:r>
              <a:rPr lang="fr-BE" sz="1650" dirty="0" err="1">
                <a:latin typeface="Tahoma" pitchFamily="34" charset="0"/>
                <a:ea typeface="Tahoma" pitchFamily="34" charset="0"/>
                <a:cs typeface="Tahoma" pitchFamily="34" charset="0"/>
              </a:rPr>
              <a:t>grootte</a:t>
            </a:r>
            <a:r>
              <a:rPr lang="fr-BE" sz="1650" dirty="0">
                <a:latin typeface="Tahoma" pitchFamily="34" charset="0"/>
                <a:ea typeface="Tahoma" pitchFamily="34" charset="0"/>
                <a:cs typeface="Tahoma" pitchFamily="34" charset="0"/>
              </a:rPr>
              <a:t> die </a:t>
            </a:r>
            <a:r>
              <a:rPr lang="fr-BE" sz="1650" b="1" dirty="0">
                <a:solidFill>
                  <a:srgbClr val="FF0000"/>
                </a:solidFill>
                <a:latin typeface="Tahoma" pitchFamily="34" charset="0"/>
                <a:ea typeface="Tahoma" pitchFamily="34" charset="0"/>
                <a:cs typeface="Tahoma" pitchFamily="34" charset="0"/>
              </a:rPr>
              <a:t>cache </a:t>
            </a:r>
            <a:r>
              <a:rPr lang="fr-BE" sz="1650" b="1" dirty="0" err="1">
                <a:solidFill>
                  <a:srgbClr val="FF0000"/>
                </a:solidFill>
                <a:latin typeface="Tahoma" pitchFamily="34" charset="0"/>
                <a:ea typeface="Tahoma" pitchFamily="34" charset="0"/>
                <a:cs typeface="Tahoma" pitchFamily="34" charset="0"/>
              </a:rPr>
              <a:t>lines</a:t>
            </a:r>
            <a:r>
              <a:rPr lang="fr-BE" sz="1650" b="1" dirty="0">
                <a:solidFill>
                  <a:srgbClr val="FF0000"/>
                </a:solidFill>
                <a:latin typeface="Tahoma" pitchFamily="34" charset="0"/>
                <a:ea typeface="Tahoma" pitchFamily="34" charset="0"/>
                <a:cs typeface="Tahoma" pitchFamily="34" charset="0"/>
              </a:rPr>
              <a:t> </a:t>
            </a:r>
            <a:r>
              <a:rPr lang="fr-BE" sz="1650" dirty="0">
                <a:latin typeface="Tahoma" pitchFamily="34" charset="0"/>
                <a:ea typeface="Tahoma" pitchFamily="34" charset="0"/>
                <a:cs typeface="Tahoma" pitchFamily="34" charset="0"/>
              </a:rPr>
              <a:t>of </a:t>
            </a:r>
            <a:r>
              <a:rPr lang="fr-BE" sz="1650" b="1" dirty="0" err="1">
                <a:solidFill>
                  <a:srgbClr val="FF0000"/>
                </a:solidFill>
                <a:latin typeface="Tahoma" pitchFamily="34" charset="0"/>
                <a:ea typeface="Tahoma" pitchFamily="34" charset="0"/>
                <a:cs typeface="Tahoma" pitchFamily="34" charset="0"/>
              </a:rPr>
              <a:t>cacheregels</a:t>
            </a:r>
            <a:r>
              <a:rPr lang="fr-BE" sz="1650" dirty="0">
                <a:latin typeface="Tahoma" pitchFamily="34" charset="0"/>
                <a:ea typeface="Tahoma" pitchFamily="34" charset="0"/>
                <a:cs typeface="Tahoma" pitchFamily="34" charset="0"/>
              </a:rPr>
              <a:t> </a:t>
            </a:r>
            <a:r>
              <a:rPr lang="fr-BE" sz="1650" dirty="0" err="1">
                <a:latin typeface="Tahoma" pitchFamily="34" charset="0"/>
                <a:ea typeface="Tahoma" pitchFamily="34" charset="0"/>
                <a:cs typeface="Tahoma" pitchFamily="34" charset="0"/>
              </a:rPr>
              <a:t>worden</a:t>
            </a:r>
            <a:r>
              <a:rPr lang="fr-BE" sz="1650" dirty="0">
                <a:latin typeface="Tahoma" pitchFamily="34" charset="0"/>
                <a:ea typeface="Tahoma" pitchFamily="34" charset="0"/>
                <a:cs typeface="Tahoma" pitchFamily="34" charset="0"/>
              </a:rPr>
              <a:t> </a:t>
            </a:r>
            <a:r>
              <a:rPr lang="fr-BE" sz="1650" dirty="0" err="1">
                <a:latin typeface="Tahoma" pitchFamily="34" charset="0"/>
                <a:ea typeface="Tahoma" pitchFamily="34" charset="0"/>
                <a:cs typeface="Tahoma" pitchFamily="34" charset="0"/>
              </a:rPr>
              <a:t>genoemd</a:t>
            </a:r>
            <a:r>
              <a:rPr lang="fr-BE" sz="1650" dirty="0">
                <a:latin typeface="Tahoma" pitchFamily="34" charset="0"/>
                <a:ea typeface="Tahoma" pitchFamily="34" charset="0"/>
                <a:cs typeface="Tahoma" pitchFamily="34" charset="0"/>
              </a:rPr>
              <a:t>. </a:t>
            </a:r>
          </a:p>
          <a:p>
            <a:pPr>
              <a:buNone/>
            </a:pPr>
            <a:endParaRPr lang="fr-BE" sz="6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Een </a:t>
            </a:r>
            <a:r>
              <a:rPr lang="nl-BE" sz="1650" b="1" dirty="0" err="1">
                <a:solidFill>
                  <a:srgbClr val="FF0000"/>
                </a:solidFill>
                <a:latin typeface="Tahoma" pitchFamily="34" charset="0"/>
                <a:ea typeface="Tahoma" pitchFamily="34" charset="0"/>
                <a:cs typeface="Tahoma" pitchFamily="34" charset="0"/>
              </a:rPr>
              <a:t>cacheregel</a:t>
            </a:r>
            <a:r>
              <a:rPr lang="nl-BE" sz="1650" b="1" dirty="0">
                <a:solidFill>
                  <a:srgbClr val="FF0000"/>
                </a:solidFill>
                <a:latin typeface="Tahoma" pitchFamily="34" charset="0"/>
                <a:ea typeface="Tahoma" pitchFamily="34" charset="0"/>
                <a:cs typeface="Tahoma" pitchFamily="34" charset="0"/>
              </a:rPr>
              <a:t> </a:t>
            </a:r>
            <a:r>
              <a:rPr lang="nl-BE" sz="1650" dirty="0">
                <a:latin typeface="Tahoma" pitchFamily="34" charset="0"/>
                <a:ea typeface="Tahoma" pitchFamily="34" charset="0"/>
                <a:cs typeface="Tahoma" pitchFamily="34" charset="0"/>
              </a:rPr>
              <a:t>bestaat gewoonlijk uit tussen 8 en 64 bytes.</a:t>
            </a:r>
          </a:p>
          <a:p>
            <a:pPr>
              <a:buNone/>
            </a:pPr>
            <a:endParaRPr lang="nl-BE" sz="6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sym typeface="Wingdings" pitchFamily="2" charset="2"/>
              </a:rPr>
              <a:t>Bij een geheugenverwijzing wordt door de </a:t>
            </a:r>
            <a:r>
              <a:rPr lang="nl-BE" sz="1650" b="1" dirty="0">
                <a:latin typeface="Tahoma" pitchFamily="34" charset="0"/>
                <a:ea typeface="Tahoma" pitchFamily="34" charset="0"/>
                <a:cs typeface="Tahoma" pitchFamily="34" charset="0"/>
                <a:sym typeface="Wingdings" pitchFamily="2" charset="2"/>
              </a:rPr>
              <a:t>cache controller </a:t>
            </a:r>
          </a:p>
          <a:p>
            <a:pPr>
              <a:buNone/>
            </a:pPr>
            <a:r>
              <a:rPr lang="nl-BE" sz="1650" dirty="0" err="1">
                <a:latin typeface="Tahoma" pitchFamily="34" charset="0"/>
                <a:ea typeface="Tahoma" pitchFamily="34" charset="0"/>
                <a:cs typeface="Tahoma" pitchFamily="34" charset="0"/>
                <a:sym typeface="Wingdings" pitchFamily="2" charset="2"/>
              </a:rPr>
              <a:t>gecontrolleerd</a:t>
            </a:r>
            <a:r>
              <a:rPr lang="nl-BE" sz="1650" dirty="0">
                <a:latin typeface="Tahoma" pitchFamily="34" charset="0"/>
                <a:ea typeface="Tahoma" pitchFamily="34" charset="0"/>
                <a:cs typeface="Tahoma" pitchFamily="34" charset="0"/>
                <a:sym typeface="Wingdings" pitchFamily="2" charset="2"/>
              </a:rPr>
              <a:t> of de informatie in de cache beschikbaar is,</a:t>
            </a:r>
          </a:p>
          <a:p>
            <a:pPr>
              <a:buNone/>
            </a:pPr>
            <a:endParaRPr lang="nl-BE" sz="600" dirty="0">
              <a:latin typeface="Tahoma" pitchFamily="34" charset="0"/>
              <a:ea typeface="Tahoma" pitchFamily="34" charset="0"/>
              <a:cs typeface="Tahoma" pitchFamily="34" charset="0"/>
              <a:sym typeface="Wingdings" pitchFamily="2" charset="2"/>
            </a:endParaRPr>
          </a:p>
          <a:p>
            <a:pPr lvl="1">
              <a:buNone/>
            </a:pPr>
            <a:r>
              <a:rPr lang="nl-BE" sz="1650" dirty="0" err="1">
                <a:latin typeface="Tahoma" pitchFamily="34" charset="0"/>
                <a:ea typeface="Tahoma" pitchFamily="34" charset="0"/>
                <a:cs typeface="Tahoma" pitchFamily="34" charset="0"/>
                <a:sym typeface="Wingdings" pitchFamily="2" charset="2"/>
              </a:rPr>
              <a:t>zoja</a:t>
            </a:r>
            <a:r>
              <a:rPr lang="nl-BE" sz="1650" dirty="0">
                <a:latin typeface="Tahoma" pitchFamily="34" charset="0"/>
                <a:ea typeface="Tahoma" pitchFamily="34" charset="0"/>
                <a:cs typeface="Tahoma" pitchFamily="34" charset="0"/>
                <a:sym typeface="Wingdings" pitchFamily="2" charset="2"/>
              </a:rPr>
              <a:t> 	spreken we dan van een </a:t>
            </a:r>
            <a:r>
              <a:rPr lang="nl-BE" sz="1650" b="1" dirty="0">
                <a:solidFill>
                  <a:srgbClr val="FF0000"/>
                </a:solidFill>
                <a:latin typeface="Tahoma" pitchFamily="34" charset="0"/>
                <a:ea typeface="Tahoma" pitchFamily="34" charset="0"/>
                <a:cs typeface="Tahoma" pitchFamily="34" charset="0"/>
                <a:sym typeface="Wingdings" pitchFamily="2" charset="2"/>
              </a:rPr>
              <a:t>hit</a:t>
            </a:r>
          </a:p>
          <a:p>
            <a:pPr lvl="1">
              <a:buNone/>
            </a:pPr>
            <a:endParaRPr lang="nl-BE" sz="600" b="1" dirty="0">
              <a:solidFill>
                <a:srgbClr val="FF0000"/>
              </a:solidFill>
              <a:latin typeface="Tahoma" pitchFamily="34" charset="0"/>
              <a:ea typeface="Tahoma" pitchFamily="34" charset="0"/>
              <a:cs typeface="Tahoma" pitchFamily="34" charset="0"/>
              <a:sym typeface="Wingdings" pitchFamily="2" charset="2"/>
            </a:endParaRPr>
          </a:p>
          <a:p>
            <a:pPr lvl="1">
              <a:buNone/>
            </a:pPr>
            <a:r>
              <a:rPr lang="nl-BE" sz="1650" dirty="0" err="1">
                <a:latin typeface="Tahoma" pitchFamily="34" charset="0"/>
                <a:ea typeface="Tahoma" pitchFamily="34" charset="0"/>
                <a:cs typeface="Tahoma" pitchFamily="34" charset="0"/>
                <a:sym typeface="Wingdings" pitchFamily="2" charset="2"/>
              </a:rPr>
              <a:t>zoniet</a:t>
            </a:r>
            <a:r>
              <a:rPr lang="nl-BE" sz="1650" dirty="0">
                <a:latin typeface="Tahoma" pitchFamily="34" charset="0"/>
                <a:ea typeface="Tahoma" pitchFamily="34" charset="0"/>
                <a:cs typeface="Tahoma" pitchFamily="34" charset="0"/>
                <a:sym typeface="Wingdings" pitchFamily="2" charset="2"/>
              </a:rPr>
              <a:t>  	spreken we van een </a:t>
            </a:r>
            <a:r>
              <a:rPr lang="nl-BE" sz="1650" b="1" dirty="0">
                <a:solidFill>
                  <a:srgbClr val="FF0000"/>
                </a:solidFill>
                <a:latin typeface="Tahoma" pitchFamily="34" charset="0"/>
                <a:ea typeface="Tahoma" pitchFamily="34" charset="0"/>
                <a:cs typeface="Tahoma" pitchFamily="34" charset="0"/>
                <a:sym typeface="Wingdings" pitchFamily="2" charset="2"/>
              </a:rPr>
              <a:t>miss</a:t>
            </a:r>
            <a:r>
              <a:rPr lang="nl-BE" sz="1650" dirty="0">
                <a:latin typeface="Tahoma" pitchFamily="34" charset="0"/>
                <a:ea typeface="Tahoma" pitchFamily="34" charset="0"/>
                <a:cs typeface="Tahoma" pitchFamily="34" charset="0"/>
                <a:sym typeface="Wingdings" pitchFamily="2" charset="2"/>
              </a:rPr>
              <a:t> en wordt de informatie</a:t>
            </a:r>
          </a:p>
          <a:p>
            <a:pPr lvl="1">
              <a:buNone/>
            </a:pPr>
            <a:r>
              <a:rPr lang="nl-BE" sz="1650" dirty="0">
                <a:latin typeface="Tahoma" pitchFamily="34" charset="0"/>
                <a:ea typeface="Tahoma" pitchFamily="34" charset="0"/>
                <a:cs typeface="Tahoma" pitchFamily="34" charset="0"/>
                <a:sym typeface="Wingdings" pitchFamily="2" charset="2"/>
              </a:rPr>
              <a:t>			opgehaald uit het hoofdgeheugen en eerst </a:t>
            </a:r>
          </a:p>
          <a:p>
            <a:pPr lvl="1">
              <a:buNone/>
            </a:pPr>
            <a:r>
              <a:rPr lang="nl-BE" sz="1650" dirty="0">
                <a:latin typeface="Tahoma" pitchFamily="34" charset="0"/>
                <a:ea typeface="Tahoma" pitchFamily="34" charset="0"/>
                <a:cs typeface="Tahoma" pitchFamily="34" charset="0"/>
                <a:sym typeface="Wingdings" pitchFamily="2" charset="2"/>
              </a:rPr>
              <a:t>			opgeslagen in een </a:t>
            </a:r>
            <a:r>
              <a:rPr lang="nl-BE" sz="1650" dirty="0" err="1">
                <a:latin typeface="Tahoma" pitchFamily="34" charset="0"/>
                <a:ea typeface="Tahoma" pitchFamily="34" charset="0"/>
                <a:cs typeface="Tahoma" pitchFamily="34" charset="0"/>
                <a:sym typeface="Wingdings" pitchFamily="2" charset="2"/>
              </a:rPr>
              <a:t>cacheregel</a:t>
            </a:r>
            <a:r>
              <a:rPr lang="nl-BE" sz="1650" dirty="0">
                <a:latin typeface="Tahoma" pitchFamily="34" charset="0"/>
                <a:ea typeface="Tahoma" pitchFamily="34" charset="0"/>
                <a:cs typeface="Tahoma" pitchFamily="34" charset="0"/>
                <a:sym typeface="Wingdings" pitchFamily="2" charset="2"/>
              </a:rPr>
              <a:t>. Wanneer de cache </a:t>
            </a:r>
          </a:p>
          <a:p>
            <a:pPr lvl="1">
              <a:buNone/>
            </a:pPr>
            <a:r>
              <a:rPr lang="nl-BE" sz="1650" dirty="0">
                <a:latin typeface="Tahoma" pitchFamily="34" charset="0"/>
                <a:ea typeface="Tahoma" pitchFamily="34" charset="0"/>
                <a:cs typeface="Tahoma" pitchFamily="34" charset="0"/>
                <a:sym typeface="Wingdings" pitchFamily="2" charset="2"/>
              </a:rPr>
              <a:t>			reeds vol is wordt meestal  het </a:t>
            </a:r>
            <a:r>
              <a:rPr lang="nl-BE" sz="1650" b="1" dirty="0">
                <a:latin typeface="Tahoma" pitchFamily="34" charset="0"/>
                <a:ea typeface="Tahoma" pitchFamily="34" charset="0"/>
                <a:cs typeface="Tahoma" pitchFamily="34" charset="0"/>
                <a:sym typeface="Wingdings" pitchFamily="2" charset="2"/>
              </a:rPr>
              <a:t>LRU algoritme</a:t>
            </a:r>
          </a:p>
          <a:p>
            <a:pPr lvl="1">
              <a:buNone/>
            </a:pPr>
            <a:r>
              <a:rPr lang="nl-BE" sz="1650" dirty="0">
                <a:latin typeface="Tahoma" pitchFamily="34" charset="0"/>
                <a:ea typeface="Tahoma" pitchFamily="34" charset="0"/>
                <a:cs typeface="Tahoma" pitchFamily="34" charset="0"/>
                <a:sym typeface="Wingdings" pitchFamily="2" charset="2"/>
              </a:rPr>
              <a:t>			toegepast.</a:t>
            </a:r>
            <a:endParaRPr lang="fr-BE" sz="1650" dirty="0">
              <a:latin typeface="Tahoma" pitchFamily="34" charset="0"/>
              <a:ea typeface="Tahoma" pitchFamily="34" charset="0"/>
              <a:cs typeface="Tahoma" pitchFamily="34" charset="0"/>
            </a:endParaRPr>
          </a:p>
          <a:p>
            <a:pPr>
              <a:buNone/>
            </a:pPr>
            <a:endParaRPr lang="nl-BE" sz="1650" dirty="0">
              <a:latin typeface="Tahoma" pitchFamily="34" charset="0"/>
              <a:cs typeface="Tahoma" pitchFamily="34" charset="0"/>
            </a:endParaRPr>
          </a:p>
          <a:p>
            <a:pPr>
              <a:buNone/>
            </a:pPr>
            <a:endParaRPr lang="nl-BE" sz="6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6792D7A8-6695-4190-B811-8671D0EC682E}" type="slidenum">
              <a:rPr lang="nl-BE">
                <a:latin typeface="Arial"/>
              </a:rPr>
              <a:pPr defTabSz="342900">
                <a:defRPr/>
              </a:pPr>
              <a:t>69</a:t>
            </a:fld>
            <a:endParaRPr lang="nl-BE">
              <a:latin typeface="Arial"/>
            </a:endParaRPr>
          </a:p>
        </p:txBody>
      </p:sp>
    </p:spTree>
    <p:extLst>
      <p:ext uri="{BB962C8B-B14F-4D97-AF65-F5344CB8AC3E}">
        <p14:creationId xmlns:p14="http://schemas.microsoft.com/office/powerpoint/2010/main" val="21567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Autofit/>
          </a:bodyPr>
          <a:lstStyle/>
          <a:p>
            <a:pPr marL="0" indent="0" fontAlgn="base">
              <a:buNone/>
            </a:pPr>
            <a:r>
              <a:rPr lang="en-US" sz="1600" b="0" dirty="0"/>
              <a:t>5.6. Het </a:t>
            </a:r>
            <a:r>
              <a:rPr lang="en-US" sz="1600" b="0" dirty="0" err="1"/>
              <a:t>cachegeheugen</a:t>
            </a:r>
            <a:r>
              <a:rPr lang="en-US" sz="1600" b="0" dirty="0"/>
              <a:t>.</a:t>
            </a:r>
          </a:p>
          <a:p>
            <a:pPr marL="0" indent="0" fontAlgn="base">
              <a:buNone/>
            </a:pPr>
            <a:r>
              <a:rPr lang="en-US" sz="1600" b="0" dirty="0"/>
              <a:t>	5.6.1. </a:t>
            </a:r>
            <a:r>
              <a:rPr lang="en-US" sz="1600" b="0" dirty="0" err="1"/>
              <a:t>Werking</a:t>
            </a:r>
            <a:r>
              <a:rPr lang="en-US" sz="1600" b="0" dirty="0"/>
              <a:t> van de cache.</a:t>
            </a:r>
          </a:p>
          <a:p>
            <a:pPr marL="0" indent="0" fontAlgn="base">
              <a:buNone/>
            </a:pPr>
            <a:r>
              <a:rPr lang="en-US" sz="1600" b="0" dirty="0"/>
              <a:t>	5.6.2. Direct-mapped cache.</a:t>
            </a:r>
          </a:p>
          <a:p>
            <a:pPr marL="0" indent="0" fontAlgn="base">
              <a:buNone/>
            </a:pPr>
            <a:r>
              <a:rPr lang="en-US" sz="1600" b="0" dirty="0"/>
              <a:t>	5.6.3. Cache coherency.</a:t>
            </a:r>
          </a:p>
          <a:p>
            <a:pPr marL="0" indent="0" fontAlgn="base">
              <a:buNone/>
            </a:pPr>
            <a:r>
              <a:rPr lang="en-US" sz="1600" b="0" dirty="0"/>
              <a:t>	</a:t>
            </a:r>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Interne computeronderdelen.</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19/09/2023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7</a:t>
            </a:fld>
            <a:endParaRPr lang="nl-BE"/>
          </a:p>
        </p:txBody>
      </p:sp>
    </p:spTree>
    <p:extLst>
      <p:ext uri="{BB962C8B-B14F-4D97-AF65-F5344CB8AC3E}">
        <p14:creationId xmlns:p14="http://schemas.microsoft.com/office/powerpoint/2010/main" val="2793972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1518025" y="535767"/>
            <a:ext cx="6186323" cy="428628"/>
          </a:xfrm>
        </p:spPr>
        <p:txBody>
          <a:bodyPr/>
          <a:lstStyle/>
          <a:p>
            <a:r>
              <a:rPr lang="nl-BE" sz="2700" dirty="0">
                <a:cs typeface="Tahoma" pitchFamily="34" charset="0"/>
              </a:rPr>
              <a:t>5.6.1. Werking van de cache</a:t>
            </a:r>
            <a:endParaRPr lang="nl-BE" sz="2700" dirty="0">
              <a:latin typeface="Tahoma" pitchFamily="34" charset="0"/>
              <a:ea typeface="Tahoma" pitchFamily="34" charset="0"/>
              <a:cs typeface="Tahoma" pitchFamily="34" charset="0"/>
            </a:endParaRPr>
          </a:p>
        </p:txBody>
      </p:sp>
      <p:sp>
        <p:nvSpPr>
          <p:cNvPr id="24579" name="Tijdelijke aanduiding voor inhoud 2"/>
          <p:cNvSpPr>
            <a:spLocks noGrp="1"/>
          </p:cNvSpPr>
          <p:nvPr>
            <p:ph idx="1"/>
          </p:nvPr>
        </p:nvSpPr>
        <p:spPr>
          <a:xfrm>
            <a:off x="1385646" y="1178709"/>
            <a:ext cx="6615354" cy="3804074"/>
          </a:xfrm>
        </p:spPr>
        <p:txBody>
          <a:bodyPr/>
          <a:lstStyle/>
          <a:p>
            <a:pPr>
              <a:buNone/>
              <a:defRPr/>
            </a:pPr>
            <a:r>
              <a:rPr lang="nl-BE" sz="1650" dirty="0">
                <a:latin typeface="Tahoma" pitchFamily="34" charset="0"/>
                <a:ea typeface="Tahoma" pitchFamily="34" charset="0"/>
                <a:cs typeface="Tahoma" pitchFamily="34" charset="0"/>
              </a:rPr>
              <a:t>Methodes voor het terugschrijven van data naar het hoofdgeheugen:</a:t>
            </a:r>
          </a:p>
          <a:p>
            <a:pPr>
              <a:buNone/>
              <a:defRPr/>
            </a:pPr>
            <a:endParaRPr lang="nl-BE" sz="600" dirty="0">
              <a:latin typeface="Tahoma" pitchFamily="34" charset="0"/>
              <a:ea typeface="Tahoma" pitchFamily="34" charset="0"/>
              <a:cs typeface="Tahoma" pitchFamily="34" charset="0"/>
            </a:endParaRPr>
          </a:p>
          <a:p>
            <a:pPr lvl="1">
              <a:buFont typeface="Wingdings" pitchFamily="2" charset="2"/>
              <a:buChar char="Ø"/>
              <a:defRPr/>
            </a:pPr>
            <a:r>
              <a:rPr lang="nl-BE" sz="1650" b="1" dirty="0" err="1">
                <a:solidFill>
                  <a:srgbClr val="0070C0"/>
                </a:solidFill>
                <a:latin typeface="Tahoma" pitchFamily="34" charset="0"/>
                <a:ea typeface="Tahoma" pitchFamily="34" charset="0"/>
                <a:cs typeface="Tahoma" pitchFamily="34" charset="0"/>
              </a:rPr>
              <a:t>Write-through</a:t>
            </a:r>
            <a:r>
              <a:rPr lang="nl-BE" sz="1650" dirty="0">
                <a:latin typeface="Tahoma" pitchFamily="34" charset="0"/>
                <a:ea typeface="Tahoma" pitchFamily="34" charset="0"/>
                <a:cs typeface="Tahoma" pitchFamily="34" charset="0"/>
              </a:rPr>
              <a:t>: wijzigingen worden onmiddellijk naar de cache </a:t>
            </a:r>
            <a:r>
              <a:rPr lang="nl-BE" sz="1650" dirty="0" err="1">
                <a:latin typeface="Tahoma" pitchFamily="34" charset="0"/>
                <a:ea typeface="Tahoma" pitchFamily="34" charset="0"/>
                <a:cs typeface="Tahoma" pitchFamily="34" charset="0"/>
              </a:rPr>
              <a:t>én</a:t>
            </a:r>
            <a:r>
              <a:rPr lang="nl-BE" sz="1650" dirty="0">
                <a:latin typeface="Tahoma" pitchFamily="34" charset="0"/>
                <a:ea typeface="Tahoma" pitchFamily="34" charset="0"/>
                <a:cs typeface="Tahoma" pitchFamily="34" charset="0"/>
              </a:rPr>
              <a:t> naar het geheugen geschreven</a:t>
            </a:r>
          </a:p>
          <a:p>
            <a:pPr lvl="1">
              <a:buNone/>
              <a:defRPr/>
            </a:pPr>
            <a:endParaRPr lang="nl-BE" sz="600" dirty="0">
              <a:latin typeface="Tahoma" pitchFamily="34" charset="0"/>
              <a:ea typeface="Tahoma" pitchFamily="34" charset="0"/>
              <a:cs typeface="Tahoma" pitchFamily="34" charset="0"/>
            </a:endParaRPr>
          </a:p>
          <a:p>
            <a:pPr lvl="1">
              <a:buFont typeface="Wingdings" pitchFamily="2" charset="2"/>
              <a:buChar char="Ø"/>
              <a:defRPr/>
            </a:pPr>
            <a:r>
              <a:rPr lang="nl-BE" sz="1650" b="1" dirty="0" err="1">
                <a:solidFill>
                  <a:srgbClr val="0070C0"/>
                </a:solidFill>
                <a:latin typeface="Tahoma" pitchFamily="34" charset="0"/>
                <a:ea typeface="Tahoma" pitchFamily="34" charset="0"/>
                <a:cs typeface="Tahoma" pitchFamily="34" charset="0"/>
              </a:rPr>
              <a:t>Write-back</a:t>
            </a:r>
            <a:r>
              <a:rPr lang="nl-BE" sz="1650" dirty="0">
                <a:latin typeface="Tahoma" pitchFamily="34" charset="0"/>
                <a:ea typeface="Tahoma" pitchFamily="34" charset="0"/>
                <a:cs typeface="Tahoma" pitchFamily="34" charset="0"/>
              </a:rPr>
              <a:t>:  wijzigingen worden pas geschreven wanneer de </a:t>
            </a:r>
            <a:r>
              <a:rPr lang="nl-BE" sz="1650" dirty="0" err="1">
                <a:latin typeface="Tahoma" pitchFamily="34" charset="0"/>
                <a:ea typeface="Tahoma" pitchFamily="34" charset="0"/>
                <a:cs typeface="Tahoma" pitchFamily="34" charset="0"/>
              </a:rPr>
              <a:t>cache-regel</a:t>
            </a:r>
            <a:r>
              <a:rPr lang="nl-BE" sz="1650" dirty="0">
                <a:latin typeface="Tahoma" pitchFamily="34" charset="0"/>
                <a:ea typeface="Tahoma" pitchFamily="34" charset="0"/>
                <a:cs typeface="Tahoma" pitchFamily="34" charset="0"/>
              </a:rPr>
              <a:t> uit de cache verwijderd wordt.</a:t>
            </a:r>
          </a:p>
          <a:p>
            <a:pPr lvl="1">
              <a:buNone/>
            </a:pPr>
            <a:endParaRPr lang="fr-BE" sz="1650" dirty="0">
              <a:latin typeface="Tahoma" pitchFamily="34" charset="0"/>
              <a:ea typeface="Tahoma" pitchFamily="34" charset="0"/>
              <a:cs typeface="Tahoma" pitchFamily="34" charset="0"/>
            </a:endParaRPr>
          </a:p>
          <a:p>
            <a:pPr>
              <a:buNone/>
            </a:pPr>
            <a:endParaRPr lang="nl-BE" sz="1650" dirty="0">
              <a:latin typeface="Tahoma" pitchFamily="34" charset="0"/>
              <a:ea typeface="Tahoma" pitchFamily="34" charset="0"/>
              <a:cs typeface="Tahoma" pitchFamily="34" charset="0"/>
            </a:endParaRPr>
          </a:p>
          <a:p>
            <a:pPr>
              <a:buNone/>
            </a:pPr>
            <a:endParaRPr lang="nl-BE" sz="600"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6792D7A8-6695-4190-B811-8671D0EC682E}" type="slidenum">
              <a:rPr lang="nl-BE">
                <a:latin typeface="Arial"/>
              </a:rPr>
              <a:pPr defTabSz="342900">
                <a:defRPr/>
              </a:pPr>
              <a:t>70</a:t>
            </a:fld>
            <a:endParaRPr lang="nl-BE">
              <a:latin typeface="Arial"/>
            </a:endParaRPr>
          </a:p>
        </p:txBody>
      </p:sp>
      <p:graphicFrame>
        <p:nvGraphicFramePr>
          <p:cNvPr id="5" name="Tabel 4"/>
          <p:cNvGraphicFramePr>
            <a:graphicFrameLocks noGrp="1"/>
          </p:cNvGraphicFramePr>
          <p:nvPr/>
        </p:nvGraphicFramePr>
        <p:xfrm>
          <a:off x="1871701" y="3165816"/>
          <a:ext cx="5454605" cy="1392320"/>
        </p:xfrm>
        <a:graphic>
          <a:graphicData uri="http://schemas.openxmlformats.org/drawingml/2006/table">
            <a:tbl>
              <a:tblPr firstRow="1" bandRow="1">
                <a:tableStyleId>{5C22544A-7EE6-4342-B048-85BDC9FD1C3A}</a:tableStyleId>
              </a:tblPr>
              <a:tblGrid>
                <a:gridCol w="1080119">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430270">
                  <a:extLst>
                    <a:ext uri="{9D8B030D-6E8A-4147-A177-3AD203B41FA5}">
                      <a16:colId xmlns:a16="http://schemas.microsoft.com/office/drawing/2014/main" val="20002"/>
                    </a:ext>
                  </a:extLst>
                </a:gridCol>
              </a:tblGrid>
              <a:tr h="431496">
                <a:tc>
                  <a:txBody>
                    <a:bodyPr/>
                    <a:lstStyle/>
                    <a:p>
                      <a:endParaRPr lang="nl-BE" sz="1000" dirty="0"/>
                    </a:p>
                  </a:txBody>
                  <a:tcPr marL="68580" marR="68580" marT="34290" marB="34290"/>
                </a:tc>
                <a:tc>
                  <a:txBody>
                    <a:bodyPr/>
                    <a:lstStyle/>
                    <a:p>
                      <a:pPr algn="ctr"/>
                      <a:r>
                        <a:rPr lang="nl-BE" sz="1000" dirty="0" err="1">
                          <a:solidFill>
                            <a:schemeClr val="tx1"/>
                          </a:solidFill>
                        </a:rPr>
                        <a:t>Write-through</a:t>
                      </a:r>
                      <a:endParaRPr lang="nl-BE" sz="1000" dirty="0">
                        <a:solidFill>
                          <a:schemeClr val="tx1"/>
                        </a:solidFill>
                      </a:endParaRPr>
                    </a:p>
                  </a:txBody>
                  <a:tcPr marL="68580" marR="68580" marT="34290" marB="34290"/>
                </a:tc>
                <a:tc>
                  <a:txBody>
                    <a:bodyPr/>
                    <a:lstStyle/>
                    <a:p>
                      <a:pPr algn="ctr"/>
                      <a:r>
                        <a:rPr lang="nl-BE" sz="1000" dirty="0" err="1">
                          <a:solidFill>
                            <a:schemeClr val="tx1"/>
                          </a:solidFill>
                        </a:rPr>
                        <a:t>Write-back</a:t>
                      </a:r>
                      <a:endParaRPr lang="nl-BE" sz="1000" dirty="0">
                        <a:solidFill>
                          <a:schemeClr val="tx1"/>
                        </a:solidFill>
                      </a:endParaRPr>
                    </a:p>
                  </a:txBody>
                  <a:tcPr marL="68580" marR="68580" marT="34290" marB="34290"/>
                </a:tc>
                <a:extLst>
                  <a:ext uri="{0D108BD9-81ED-4DB2-BD59-A6C34878D82A}">
                    <a16:rowId xmlns:a16="http://schemas.microsoft.com/office/drawing/2014/main" val="10000"/>
                  </a:ext>
                </a:extLst>
              </a:tr>
              <a:tr h="479339">
                <a:tc>
                  <a:txBody>
                    <a:bodyPr/>
                    <a:lstStyle/>
                    <a:p>
                      <a:r>
                        <a:rPr lang="nl-BE" sz="1000" b="1" dirty="0">
                          <a:solidFill>
                            <a:srgbClr val="FF0000"/>
                          </a:solidFill>
                        </a:rPr>
                        <a:t>Voordelen</a:t>
                      </a:r>
                    </a:p>
                  </a:txBody>
                  <a:tcPr marL="68580" marR="68580" marT="34290" marB="34290"/>
                </a:tc>
                <a:tc>
                  <a:txBody>
                    <a:bodyPr/>
                    <a:lstStyle/>
                    <a:p>
                      <a:r>
                        <a:rPr lang="nl-BE" sz="1000" dirty="0"/>
                        <a:t>hoofdgeheugen is altijd up-to-date</a:t>
                      </a:r>
                    </a:p>
                  </a:txBody>
                  <a:tcPr marL="68580" marR="68580" marT="34290" marB="34290"/>
                </a:tc>
                <a:tc>
                  <a:txBody>
                    <a:bodyPr/>
                    <a:lstStyle/>
                    <a:p>
                      <a:r>
                        <a:rPr lang="nl-BE" sz="1000" dirty="0"/>
                        <a:t>schrijfoperaties </a:t>
                      </a:r>
                      <a:r>
                        <a:rPr lang="nl-BE" sz="1000" baseline="0" dirty="0"/>
                        <a:t> worden gegroepeerd</a:t>
                      </a:r>
                      <a:endParaRPr lang="nl-BE" sz="1000" dirty="0"/>
                    </a:p>
                  </a:txBody>
                  <a:tcPr marL="68580" marR="68580" marT="34290" marB="34290"/>
                </a:tc>
                <a:extLst>
                  <a:ext uri="{0D108BD9-81ED-4DB2-BD59-A6C34878D82A}">
                    <a16:rowId xmlns:a16="http://schemas.microsoft.com/office/drawing/2014/main" val="10001"/>
                  </a:ext>
                </a:extLst>
              </a:tr>
              <a:tr h="481485">
                <a:tc>
                  <a:txBody>
                    <a:bodyPr/>
                    <a:lstStyle/>
                    <a:p>
                      <a:r>
                        <a:rPr lang="nl-BE" sz="1000" b="1" dirty="0">
                          <a:solidFill>
                            <a:srgbClr val="FF0000"/>
                          </a:solidFill>
                        </a:rPr>
                        <a:t>Nadelen</a:t>
                      </a:r>
                    </a:p>
                  </a:txBody>
                  <a:tcPr marL="68580" marR="68580" marT="34290" marB="34290"/>
                </a:tc>
                <a:tc>
                  <a:txBody>
                    <a:bodyPr/>
                    <a:lstStyle/>
                    <a:p>
                      <a:endParaRPr lang="nl-BE" sz="1000" dirty="0"/>
                    </a:p>
                  </a:txBody>
                  <a:tcPr marL="68580" marR="68580" marT="34290" marB="34290"/>
                </a:tc>
                <a:tc>
                  <a:txBody>
                    <a:bodyPr/>
                    <a:lstStyle/>
                    <a:p>
                      <a:r>
                        <a:rPr lang="nl-BE" sz="1000" dirty="0"/>
                        <a:t>extra latentie bij cache miss door </a:t>
                      </a:r>
                      <a:r>
                        <a:rPr lang="nl-BE" sz="1000" dirty="0" err="1"/>
                        <a:t>delayed</a:t>
                      </a:r>
                      <a:r>
                        <a:rPr lang="nl-BE" sz="1000" dirty="0"/>
                        <a:t> </a:t>
                      </a:r>
                      <a:r>
                        <a:rPr lang="nl-BE" sz="1000" dirty="0" err="1"/>
                        <a:t>write</a:t>
                      </a:r>
                      <a:endParaRPr lang="nl-BE" sz="1000" dirty="0"/>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6567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type="body" idx="1"/>
          </p:nvPr>
        </p:nvSpPr>
        <p:spPr>
          <a:xfrm>
            <a:off x="1385887" y="1178709"/>
            <a:ext cx="6615113" cy="3415913"/>
          </a:xfrm>
        </p:spPr>
        <p:txBody>
          <a:bodyPr/>
          <a:lstStyle/>
          <a:p>
            <a:pPr eaLnBrk="1" hangingPunct="1">
              <a:buFontTx/>
              <a:buNone/>
            </a:pPr>
            <a:r>
              <a:rPr lang="nl-NL" sz="1800" dirty="0">
                <a:latin typeface="Tahoma" pitchFamily="34" charset="0"/>
                <a:ea typeface="Tahoma" pitchFamily="34" charset="0"/>
                <a:cs typeface="Tahoma" pitchFamily="34" charset="0"/>
              </a:rPr>
              <a:t>Dit is de meest voorkomende en meest </a:t>
            </a:r>
            <a:r>
              <a:rPr lang="nl-NL" sz="1800" dirty="0">
                <a:solidFill>
                  <a:srgbClr val="FF0000"/>
                </a:solidFill>
                <a:latin typeface="Tahoma" pitchFamily="34" charset="0"/>
                <a:ea typeface="Tahoma" pitchFamily="34" charset="0"/>
                <a:cs typeface="Tahoma" pitchFamily="34" charset="0"/>
              </a:rPr>
              <a:t>eenvoudigste</a:t>
            </a:r>
            <a:r>
              <a:rPr lang="nl-NL" sz="1800" dirty="0">
                <a:latin typeface="Tahoma" pitchFamily="34" charset="0"/>
                <a:ea typeface="Tahoma" pitchFamily="34" charset="0"/>
                <a:cs typeface="Tahoma" pitchFamily="34" charset="0"/>
              </a:rPr>
              <a:t> cache, </a:t>
            </a:r>
          </a:p>
          <a:p>
            <a:pPr eaLnBrk="1" hangingPunct="1">
              <a:buFontTx/>
              <a:buNone/>
            </a:pPr>
            <a:r>
              <a:rPr lang="nl-NL" sz="1800" dirty="0">
                <a:latin typeface="Tahoma" pitchFamily="34" charset="0"/>
                <a:ea typeface="Tahoma" pitchFamily="34" charset="0"/>
                <a:cs typeface="Tahoma" pitchFamily="34" charset="0"/>
              </a:rPr>
              <a:t>een cache met een rechtstreekse geheugenafbeelding.</a:t>
            </a:r>
          </a:p>
          <a:p>
            <a:pPr eaLnBrk="1" hangingPunct="1">
              <a:buFontTx/>
              <a:buNone/>
            </a:pPr>
            <a:endParaRPr lang="nl-NL" sz="6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Elke </a:t>
            </a:r>
            <a:r>
              <a:rPr lang="nl-BE" sz="1800" dirty="0" err="1">
                <a:latin typeface="Tahoma" pitchFamily="34" charset="0"/>
                <a:ea typeface="Tahoma" pitchFamily="34" charset="0"/>
                <a:cs typeface="Tahoma" pitchFamily="34" charset="0"/>
              </a:rPr>
              <a:t>cache-regel</a:t>
            </a:r>
            <a:r>
              <a:rPr lang="nl-BE" sz="1800" dirty="0">
                <a:latin typeface="Tahoma" pitchFamily="34" charset="0"/>
                <a:ea typeface="Tahoma" pitchFamily="34" charset="0"/>
                <a:cs typeface="Tahoma" pitchFamily="34" charset="0"/>
              </a:rPr>
              <a:t> wordt op een vaste plaats in de cache </a:t>
            </a:r>
          </a:p>
          <a:p>
            <a:pPr>
              <a:buNone/>
            </a:pPr>
            <a:r>
              <a:rPr lang="nl-BE" sz="1800" dirty="0">
                <a:latin typeface="Tahoma" pitchFamily="34" charset="0"/>
                <a:ea typeface="Tahoma" pitchFamily="34" charset="0"/>
                <a:cs typeface="Tahoma" pitchFamily="34" charset="0"/>
              </a:rPr>
              <a:t>afgebeeld en die </a:t>
            </a:r>
            <a:r>
              <a:rPr lang="nl-BE" sz="1800" dirty="0" err="1">
                <a:latin typeface="Tahoma" pitchFamily="34" charset="0"/>
                <a:ea typeface="Tahoma" pitchFamily="34" charset="0"/>
                <a:cs typeface="Tahoma" pitchFamily="34" charset="0"/>
              </a:rPr>
              <a:t>cache-regels</a:t>
            </a:r>
            <a:r>
              <a:rPr lang="nl-BE" sz="1800" dirty="0">
                <a:latin typeface="Tahoma" pitchFamily="34" charset="0"/>
                <a:ea typeface="Tahoma" pitchFamily="34" charset="0"/>
                <a:cs typeface="Tahoma" pitchFamily="34" charset="0"/>
              </a:rPr>
              <a:t> zitten dus ook in het </a:t>
            </a:r>
          </a:p>
          <a:p>
            <a:pPr>
              <a:buNone/>
            </a:pPr>
            <a:r>
              <a:rPr lang="nl-BE" sz="1800" dirty="0">
                <a:latin typeface="Tahoma" pitchFamily="34" charset="0"/>
                <a:ea typeface="Tahoma" pitchFamily="34" charset="0"/>
                <a:cs typeface="Tahoma" pitchFamily="34" charset="0"/>
              </a:rPr>
              <a:t>hoofdgeheugen.</a:t>
            </a:r>
          </a:p>
          <a:p>
            <a:pPr eaLnBrk="1" hangingPunct="1">
              <a:buFontTx/>
              <a:buNone/>
            </a:pPr>
            <a:endParaRPr lang="nl-NL" sz="1800" dirty="0">
              <a:latin typeface="Tahoma" pitchFamily="34" charset="0"/>
              <a:ea typeface="Tahoma" pitchFamily="34" charset="0"/>
              <a:cs typeface="Tahoma" pitchFamily="34" charset="0"/>
            </a:endParaRPr>
          </a:p>
          <a:p>
            <a:pPr eaLnBrk="1" hangingPunct="1">
              <a:buFontTx/>
              <a:buNone/>
            </a:pPr>
            <a:endParaRPr lang="nl-NL" dirty="0">
              <a:latin typeface="Tahoma" pitchFamily="34" charset="0"/>
            </a:endParaRPr>
          </a:p>
        </p:txBody>
      </p:sp>
      <p:sp>
        <p:nvSpPr>
          <p:cNvPr id="59394" name="Tijdelijke aanduiding voor dianummer 5"/>
          <p:cNvSpPr>
            <a:spLocks noGrp="1"/>
          </p:cNvSpPr>
          <p:nvPr>
            <p:ph type="sldNum" sz="quarter" idx="12"/>
          </p:nvPr>
        </p:nvSpPr>
        <p:spPr>
          <a:noFill/>
        </p:spPr>
        <p:txBody>
          <a:bodyPr/>
          <a:lstStyle/>
          <a:p>
            <a:pPr defTabSz="342900"/>
            <a:fld id="{929983EC-C1C9-4630-8437-55E699FECF23}" type="slidenum">
              <a:rPr lang="nl-NL">
                <a:latin typeface="Arial"/>
              </a:rPr>
              <a:pPr defTabSz="342900"/>
              <a:t>71</a:t>
            </a:fld>
            <a:endParaRPr lang="nl-NL">
              <a:latin typeface="Arial"/>
            </a:endParaRPr>
          </a:p>
        </p:txBody>
      </p:sp>
      <p:sp>
        <p:nvSpPr>
          <p:cNvPr id="5" name="Titel 1"/>
          <p:cNvSpPr>
            <a:spLocks noGrp="1"/>
          </p:cNvSpPr>
          <p:nvPr>
            <p:ph type="title"/>
          </p:nvPr>
        </p:nvSpPr>
        <p:spPr>
          <a:xfrm>
            <a:off x="1518025" y="535767"/>
            <a:ext cx="6186323" cy="428628"/>
          </a:xfrm>
        </p:spPr>
        <p:txBody>
          <a:bodyPr/>
          <a:lstStyle/>
          <a:p>
            <a:pPr eaLnBrk="1" hangingPunct="1"/>
            <a:r>
              <a:rPr lang="nl-BE" sz="2700" dirty="0">
                <a:latin typeface="Tahoma" pitchFamily="34" charset="0"/>
                <a:ea typeface="Tahoma" pitchFamily="34" charset="0"/>
                <a:cs typeface="Tahoma" pitchFamily="34" charset="0"/>
              </a:rPr>
              <a:t>5.6.2. Direct-mapped cache</a:t>
            </a:r>
          </a:p>
        </p:txBody>
      </p:sp>
      <p:sp>
        <p:nvSpPr>
          <p:cNvPr id="9" name="Tekstvak 8"/>
          <p:cNvSpPr txBox="1"/>
          <p:nvPr/>
        </p:nvSpPr>
        <p:spPr>
          <a:xfrm>
            <a:off x="4625578" y="3911212"/>
            <a:ext cx="375050" cy="300082"/>
          </a:xfrm>
          <a:prstGeom prst="rect">
            <a:avLst/>
          </a:prstGeom>
          <a:solidFill>
            <a:schemeClr val="bg1"/>
          </a:solidFill>
        </p:spPr>
        <p:txBody>
          <a:bodyPr wrap="square" rtlCol="0">
            <a:spAutoFit/>
          </a:bodyPr>
          <a:lstStyle/>
          <a:p>
            <a:pPr defTabSz="342900"/>
            <a:r>
              <a:rPr lang="fr-BE" sz="1350" dirty="0">
                <a:solidFill>
                  <a:prstClr val="black"/>
                </a:solidFill>
                <a:latin typeface="Arial"/>
              </a:rPr>
              <a:t>     </a:t>
            </a:r>
            <a:endParaRPr lang="nl-BE" sz="1350" dirty="0">
              <a:solidFill>
                <a:prstClr val="black"/>
              </a:solidFill>
              <a:latin typeface="Arial"/>
            </a:endParaRPr>
          </a:p>
        </p:txBody>
      </p:sp>
      <p:sp>
        <p:nvSpPr>
          <p:cNvPr id="10" name="Tekstvak 9"/>
          <p:cNvSpPr txBox="1"/>
          <p:nvPr/>
        </p:nvSpPr>
        <p:spPr>
          <a:xfrm>
            <a:off x="5375677" y="4768468"/>
            <a:ext cx="375050" cy="300082"/>
          </a:xfrm>
          <a:prstGeom prst="rect">
            <a:avLst/>
          </a:prstGeom>
          <a:solidFill>
            <a:schemeClr val="bg1"/>
          </a:solidFill>
        </p:spPr>
        <p:txBody>
          <a:bodyPr wrap="square" rtlCol="0">
            <a:spAutoFit/>
          </a:bodyPr>
          <a:lstStyle/>
          <a:p>
            <a:pPr defTabSz="342900"/>
            <a:r>
              <a:rPr lang="fr-BE" sz="1350" dirty="0">
                <a:solidFill>
                  <a:prstClr val="black"/>
                </a:solidFill>
                <a:latin typeface="Arial"/>
              </a:rPr>
              <a:t>     </a:t>
            </a:r>
            <a:endParaRPr lang="nl-BE" sz="1350" dirty="0">
              <a:solidFill>
                <a:prstClr val="black"/>
              </a:solidFill>
              <a:latin typeface="Arial"/>
            </a:endParaRPr>
          </a:p>
        </p:txBody>
      </p:sp>
      <p:pic>
        <p:nvPicPr>
          <p:cNvPr id="14" name="Picture 2" descr="http://users.ece.gatech.edu/~dblough/3055/direct_map_cache_organization.jpg"/>
          <p:cNvPicPr>
            <a:picLocks noChangeAspect="1" noChangeArrowheads="1"/>
          </p:cNvPicPr>
          <p:nvPr/>
        </p:nvPicPr>
        <p:blipFill>
          <a:blip r:embed="rId3" cstate="print"/>
          <a:srcRect/>
          <a:stretch>
            <a:fillRect/>
          </a:stretch>
        </p:blipFill>
        <p:spPr bwMode="auto">
          <a:xfrm>
            <a:off x="3491880" y="2571750"/>
            <a:ext cx="2592288" cy="2619053"/>
          </a:xfrm>
          <a:prstGeom prst="rect">
            <a:avLst/>
          </a:prstGeom>
          <a:noFill/>
        </p:spPr>
      </p:pic>
    </p:spTree>
    <p:extLst>
      <p:ext uri="{BB962C8B-B14F-4D97-AF65-F5344CB8AC3E}">
        <p14:creationId xmlns:p14="http://schemas.microsoft.com/office/powerpoint/2010/main" val="3432425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sers.ece.gatech.edu/~dblough/3055/direct_map_cache_organization.jpg"/>
          <p:cNvPicPr>
            <a:picLocks noChangeAspect="1" noChangeArrowheads="1"/>
          </p:cNvPicPr>
          <p:nvPr/>
        </p:nvPicPr>
        <p:blipFill>
          <a:blip r:embed="rId3" cstate="print"/>
          <a:srcRect/>
          <a:stretch>
            <a:fillRect/>
          </a:stretch>
        </p:blipFill>
        <p:spPr bwMode="auto">
          <a:xfrm>
            <a:off x="1439652" y="1005576"/>
            <a:ext cx="4095638" cy="4137924"/>
          </a:xfrm>
          <a:prstGeom prst="rect">
            <a:avLst/>
          </a:prstGeom>
          <a:noFill/>
        </p:spPr>
      </p:pic>
      <p:sp>
        <p:nvSpPr>
          <p:cNvPr id="59396" name="Rectangle 3"/>
          <p:cNvSpPr>
            <a:spLocks noGrp="1" noChangeArrowheads="1"/>
          </p:cNvSpPr>
          <p:nvPr>
            <p:ph type="body" idx="1"/>
          </p:nvPr>
        </p:nvSpPr>
        <p:spPr>
          <a:xfrm>
            <a:off x="4950043" y="1178709"/>
            <a:ext cx="2862839" cy="3964792"/>
          </a:xfrm>
        </p:spPr>
        <p:txBody>
          <a:bodyPr/>
          <a:lstStyle/>
          <a:p>
            <a:pPr eaLnBrk="1" hangingPunct="1">
              <a:buFontTx/>
              <a:buNone/>
            </a:pPr>
            <a:r>
              <a:rPr lang="nl-NL" b="1" dirty="0">
                <a:latin typeface="Tahoma" pitchFamily="34" charset="0"/>
                <a:ea typeface="Tahoma" pitchFamily="34" charset="0"/>
                <a:cs typeface="Tahoma" pitchFamily="34" charset="0"/>
              </a:rPr>
              <a:t>Velden:</a:t>
            </a:r>
          </a:p>
          <a:p>
            <a:pPr eaLnBrk="1" hangingPunct="1">
              <a:buFontTx/>
              <a:buNone/>
            </a:pPr>
            <a:endParaRPr lang="nl-BE" sz="450" b="1" dirty="0">
              <a:latin typeface="Tahoma" pitchFamily="34" charset="0"/>
              <a:ea typeface="Tahoma" pitchFamily="34" charset="0"/>
              <a:cs typeface="Tahoma" pitchFamily="34" charset="0"/>
            </a:endParaRPr>
          </a:p>
          <a:p>
            <a:pPr lvl="1">
              <a:buFont typeface="Wingdings" pitchFamily="2" charset="2"/>
              <a:buChar char="Ø"/>
            </a:pPr>
            <a:r>
              <a:rPr lang="nl-BE" sz="1650" b="1" dirty="0" err="1">
                <a:solidFill>
                  <a:srgbClr val="0070C0"/>
                </a:solidFill>
                <a:latin typeface="Tahoma" pitchFamily="34" charset="0"/>
                <a:ea typeface="Tahoma" pitchFamily="34" charset="0"/>
                <a:cs typeface="Tahoma" pitchFamily="34" charset="0"/>
              </a:rPr>
              <a:t>Valid</a:t>
            </a:r>
            <a:r>
              <a:rPr lang="nl-BE" sz="1650" dirty="0">
                <a:latin typeface="Tahoma" pitchFamily="34" charset="0"/>
                <a:ea typeface="Tahoma" pitchFamily="34" charset="0"/>
                <a:cs typeface="Tahoma" pitchFamily="34" charset="0"/>
              </a:rPr>
              <a:t>: cache element bevat ja of neen een cache regel</a:t>
            </a:r>
          </a:p>
          <a:p>
            <a:pPr lvl="1">
              <a:buNone/>
            </a:pPr>
            <a:endParaRPr lang="nl-BE" sz="450" dirty="0">
              <a:latin typeface="Tahoma" pitchFamily="34" charset="0"/>
              <a:ea typeface="Tahoma" pitchFamily="34" charset="0"/>
              <a:cs typeface="Tahoma" pitchFamily="34" charset="0"/>
            </a:endParaRPr>
          </a:p>
          <a:p>
            <a:pPr lvl="1">
              <a:buFont typeface="Wingdings" pitchFamily="2" charset="2"/>
              <a:buChar char="Ø"/>
            </a:pPr>
            <a:r>
              <a:rPr lang="nl-BE" sz="1650" b="1" dirty="0" err="1">
                <a:solidFill>
                  <a:srgbClr val="0070C0"/>
                </a:solidFill>
                <a:latin typeface="Tahoma" pitchFamily="34" charset="0"/>
                <a:ea typeface="Tahoma" pitchFamily="34" charset="0"/>
                <a:cs typeface="Tahoma" pitchFamily="34" charset="0"/>
              </a:rPr>
              <a:t>Tag</a:t>
            </a:r>
            <a:r>
              <a:rPr lang="nl-BE" sz="1650" dirty="0">
                <a:latin typeface="Tahoma" pitchFamily="34" charset="0"/>
                <a:ea typeface="Tahoma" pitchFamily="34" charset="0"/>
                <a:cs typeface="Tahoma" pitchFamily="34" charset="0"/>
              </a:rPr>
              <a:t>: resterende hogere orde adresbits die </a:t>
            </a:r>
            <a:r>
              <a:rPr lang="nl-NL" sz="1650" dirty="0">
                <a:latin typeface="Tahoma" pitchFamily="34" charset="0"/>
                <a:ea typeface="Tahoma" pitchFamily="34" charset="0"/>
                <a:cs typeface="Tahoma" pitchFamily="34" charset="0"/>
              </a:rPr>
              <a:t> aangeven uit welke geheugenregel de gegevens afstammen.</a:t>
            </a:r>
            <a:endParaRPr lang="nl-BE" sz="1650" dirty="0">
              <a:latin typeface="Tahoma" pitchFamily="34" charset="0"/>
              <a:ea typeface="Tahoma" pitchFamily="34" charset="0"/>
              <a:cs typeface="Tahoma" pitchFamily="34" charset="0"/>
            </a:endParaRPr>
          </a:p>
          <a:p>
            <a:pPr lvl="1">
              <a:buNone/>
            </a:pPr>
            <a:endParaRPr lang="nl-BE" sz="450" dirty="0">
              <a:latin typeface="Tahoma" pitchFamily="34" charset="0"/>
              <a:ea typeface="Tahoma" pitchFamily="34" charset="0"/>
              <a:cs typeface="Tahoma" pitchFamily="34" charset="0"/>
            </a:endParaRPr>
          </a:p>
          <a:p>
            <a:pPr lvl="1">
              <a:buFont typeface="Wingdings" pitchFamily="2" charset="2"/>
              <a:buChar char="Ø"/>
            </a:pPr>
            <a:r>
              <a:rPr lang="nl-BE" sz="1650" b="1" dirty="0">
                <a:solidFill>
                  <a:srgbClr val="0070C0"/>
                </a:solidFill>
                <a:latin typeface="Tahoma" pitchFamily="34" charset="0"/>
                <a:ea typeface="Tahoma" pitchFamily="34" charset="0"/>
                <a:cs typeface="Tahoma" pitchFamily="34" charset="0"/>
              </a:rPr>
              <a:t>Data</a:t>
            </a:r>
            <a:r>
              <a:rPr lang="nl-BE" sz="1650" dirty="0">
                <a:latin typeface="Tahoma" pitchFamily="34" charset="0"/>
                <a:ea typeface="Tahoma" pitchFamily="34" charset="0"/>
                <a:cs typeface="Tahoma" pitchFamily="34" charset="0"/>
              </a:rPr>
              <a:t>: </a:t>
            </a:r>
            <a:r>
              <a:rPr lang="nl-BE" sz="1650" dirty="0" err="1">
                <a:latin typeface="Tahoma" pitchFamily="34" charset="0"/>
                <a:ea typeface="Tahoma" pitchFamily="34" charset="0"/>
                <a:cs typeface="Tahoma" pitchFamily="34" charset="0"/>
              </a:rPr>
              <a:t>cache-regel</a:t>
            </a:r>
            <a:r>
              <a:rPr lang="nl-BE" sz="1650" dirty="0">
                <a:latin typeface="Tahoma" pitchFamily="34" charset="0"/>
                <a:ea typeface="Tahoma" pitchFamily="34" charset="0"/>
                <a:cs typeface="Tahoma" pitchFamily="34" charset="0"/>
              </a:rPr>
              <a:t>, is een kopie van de geheugenregel</a:t>
            </a:r>
          </a:p>
          <a:p>
            <a:pPr eaLnBrk="1" hangingPunct="1">
              <a:buFontTx/>
              <a:buNone/>
            </a:pPr>
            <a:endParaRPr lang="nl-NL" sz="1650" dirty="0"/>
          </a:p>
          <a:p>
            <a:pPr eaLnBrk="1" hangingPunct="1">
              <a:buFontTx/>
              <a:buNone/>
            </a:pPr>
            <a:endParaRPr lang="nl-NL" sz="1650" dirty="0"/>
          </a:p>
        </p:txBody>
      </p:sp>
      <p:sp>
        <p:nvSpPr>
          <p:cNvPr id="59394" name="Tijdelijke aanduiding voor dianummer 5"/>
          <p:cNvSpPr>
            <a:spLocks noGrp="1"/>
          </p:cNvSpPr>
          <p:nvPr>
            <p:ph type="sldNum" sz="quarter" idx="12"/>
          </p:nvPr>
        </p:nvSpPr>
        <p:spPr>
          <a:noFill/>
        </p:spPr>
        <p:txBody>
          <a:bodyPr/>
          <a:lstStyle/>
          <a:p>
            <a:pPr defTabSz="342900"/>
            <a:fld id="{929983EC-C1C9-4630-8437-55E699FECF23}" type="slidenum">
              <a:rPr lang="nl-NL">
                <a:latin typeface="Arial"/>
              </a:rPr>
              <a:pPr defTabSz="342900"/>
              <a:t>72</a:t>
            </a:fld>
            <a:endParaRPr lang="nl-NL">
              <a:latin typeface="Arial"/>
            </a:endParaRPr>
          </a:p>
        </p:txBody>
      </p:sp>
      <p:sp>
        <p:nvSpPr>
          <p:cNvPr id="5" name="Titel 1"/>
          <p:cNvSpPr>
            <a:spLocks noGrp="1"/>
          </p:cNvSpPr>
          <p:nvPr>
            <p:ph type="title"/>
          </p:nvPr>
        </p:nvSpPr>
        <p:spPr>
          <a:xfrm>
            <a:off x="1518025" y="535767"/>
            <a:ext cx="6186323" cy="428628"/>
          </a:xfrm>
        </p:spPr>
        <p:txBody>
          <a:bodyPr/>
          <a:lstStyle/>
          <a:p>
            <a:r>
              <a:rPr lang="nl-BE" sz="2700" dirty="0">
                <a:latin typeface="Tahoma" pitchFamily="34" charset="0"/>
                <a:ea typeface="Tahoma" pitchFamily="34" charset="0"/>
                <a:cs typeface="Tahoma" pitchFamily="34" charset="0"/>
              </a:rPr>
              <a:t>5.6.2. Direct-mapped cache</a:t>
            </a:r>
          </a:p>
        </p:txBody>
      </p:sp>
      <p:sp>
        <p:nvSpPr>
          <p:cNvPr id="9" name="Tekstvak 8"/>
          <p:cNvSpPr txBox="1"/>
          <p:nvPr/>
        </p:nvSpPr>
        <p:spPr>
          <a:xfrm>
            <a:off x="4625578" y="3911212"/>
            <a:ext cx="375050" cy="300082"/>
          </a:xfrm>
          <a:prstGeom prst="rect">
            <a:avLst/>
          </a:prstGeom>
          <a:solidFill>
            <a:schemeClr val="bg1"/>
          </a:solidFill>
        </p:spPr>
        <p:txBody>
          <a:bodyPr wrap="square" rtlCol="0">
            <a:spAutoFit/>
          </a:bodyPr>
          <a:lstStyle/>
          <a:p>
            <a:pPr defTabSz="342900"/>
            <a:r>
              <a:rPr lang="fr-BE" sz="1350" dirty="0">
                <a:solidFill>
                  <a:prstClr val="black"/>
                </a:solidFill>
                <a:latin typeface="Arial"/>
              </a:rPr>
              <a:t>     </a:t>
            </a:r>
            <a:endParaRPr lang="nl-BE" sz="1350" dirty="0">
              <a:solidFill>
                <a:prstClr val="black"/>
              </a:solidFill>
              <a:latin typeface="Arial"/>
            </a:endParaRPr>
          </a:p>
        </p:txBody>
      </p:sp>
      <p:sp>
        <p:nvSpPr>
          <p:cNvPr id="8" name="Tekstvak 7"/>
          <p:cNvSpPr txBox="1"/>
          <p:nvPr/>
        </p:nvSpPr>
        <p:spPr>
          <a:xfrm>
            <a:off x="5598115" y="1653648"/>
            <a:ext cx="34289" cy="300082"/>
          </a:xfrm>
          <a:prstGeom prst="rect">
            <a:avLst/>
          </a:prstGeom>
          <a:noFill/>
        </p:spPr>
        <p:txBody>
          <a:bodyPr wrap="square" rtlCol="0">
            <a:spAutoFit/>
          </a:bodyPr>
          <a:lstStyle/>
          <a:p>
            <a:pPr defTabSz="342900"/>
            <a:endParaRPr lang="nl-BE" sz="1350" dirty="0">
              <a:solidFill>
                <a:prstClr val="black"/>
              </a:solidFill>
              <a:latin typeface="Arial"/>
            </a:endParaRPr>
          </a:p>
        </p:txBody>
      </p:sp>
    </p:spTree>
    <p:extLst>
      <p:ext uri="{BB962C8B-B14F-4D97-AF65-F5344CB8AC3E}">
        <p14:creationId xmlns:p14="http://schemas.microsoft.com/office/powerpoint/2010/main" val="3702579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jdelijke aanduiding voor dianummer 5"/>
          <p:cNvSpPr>
            <a:spLocks noGrp="1"/>
          </p:cNvSpPr>
          <p:nvPr>
            <p:ph type="sldNum" sz="quarter" idx="12"/>
          </p:nvPr>
        </p:nvSpPr>
        <p:spPr>
          <a:noFill/>
        </p:spPr>
        <p:txBody>
          <a:bodyPr/>
          <a:lstStyle/>
          <a:p>
            <a:pPr defTabSz="342900"/>
            <a:fld id="{93AC29A8-D92F-41A8-A030-1D061015E507}" type="slidenum">
              <a:rPr lang="nl-NL">
                <a:latin typeface="Arial"/>
              </a:rPr>
              <a:pPr defTabSz="342900"/>
              <a:t>73</a:t>
            </a:fld>
            <a:endParaRPr lang="nl-NL">
              <a:latin typeface="Arial"/>
            </a:endParaRPr>
          </a:p>
        </p:txBody>
      </p:sp>
      <p:sp>
        <p:nvSpPr>
          <p:cNvPr id="61443" name="Rectangle 3"/>
          <p:cNvSpPr>
            <a:spLocks noGrp="1" noChangeArrowheads="1"/>
          </p:cNvSpPr>
          <p:nvPr>
            <p:ph type="body" idx="1"/>
          </p:nvPr>
        </p:nvSpPr>
        <p:spPr>
          <a:xfrm>
            <a:off x="1331640" y="1167594"/>
            <a:ext cx="6515100" cy="3975906"/>
          </a:xfrm>
        </p:spPr>
        <p:txBody>
          <a:bodyPr/>
          <a:lstStyle/>
          <a:p>
            <a:pPr>
              <a:buNone/>
            </a:pPr>
            <a:r>
              <a:rPr lang="nl-BE" sz="1800" b="1" dirty="0">
                <a:latin typeface="Tahoma" pitchFamily="34" charset="0"/>
                <a:ea typeface="Tahoma" pitchFamily="34" charset="0"/>
                <a:cs typeface="Tahoma" pitchFamily="34" charset="0"/>
              </a:rPr>
              <a:t>Voordeel: </a:t>
            </a:r>
          </a:p>
          <a:p>
            <a:pPr>
              <a:buNone/>
            </a:pPr>
            <a:endParaRPr lang="nl-BE" sz="600" b="1"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Een geheugenregel kan maar op één plaats in de cache staan </a:t>
            </a:r>
          </a:p>
          <a:p>
            <a:pPr>
              <a:buNone/>
            </a:pPr>
            <a:endParaRPr lang="nl-BE" sz="1800" dirty="0">
              <a:latin typeface="Tahoma" pitchFamily="34" charset="0"/>
              <a:ea typeface="Tahoma" pitchFamily="34" charset="0"/>
              <a:cs typeface="Tahoma" pitchFamily="34" charset="0"/>
            </a:endParaRPr>
          </a:p>
          <a:p>
            <a:pPr>
              <a:buNone/>
            </a:pPr>
            <a:r>
              <a:rPr lang="nl-BE" sz="1800" dirty="0">
                <a:latin typeface="Tahoma" pitchFamily="34" charset="0"/>
                <a:ea typeface="Tahoma" pitchFamily="34" charset="0"/>
                <a:cs typeface="Tahoma" pitchFamily="34" charset="0"/>
              </a:rPr>
              <a:t> 					snelle controle of de data in de cache staat.</a:t>
            </a:r>
          </a:p>
          <a:p>
            <a:pPr>
              <a:buNone/>
            </a:pPr>
            <a:endParaRPr lang="nl-BE" sz="1650" dirty="0"/>
          </a:p>
          <a:p>
            <a:pPr marL="457200" indent="-457200">
              <a:buNone/>
            </a:pPr>
            <a:endParaRPr lang="nl-NL" sz="1500" dirty="0">
              <a:latin typeface="Tahoma" pitchFamily="34" charset="0"/>
            </a:endParaRPr>
          </a:p>
        </p:txBody>
      </p:sp>
      <p:sp>
        <p:nvSpPr>
          <p:cNvPr id="4" name="Titel 1"/>
          <p:cNvSpPr>
            <a:spLocks noGrp="1"/>
          </p:cNvSpPr>
          <p:nvPr>
            <p:ph type="title"/>
          </p:nvPr>
        </p:nvSpPr>
        <p:spPr>
          <a:xfrm>
            <a:off x="1518025" y="535767"/>
            <a:ext cx="6186323" cy="428628"/>
          </a:xfrm>
        </p:spPr>
        <p:txBody>
          <a:bodyPr/>
          <a:lstStyle/>
          <a:p>
            <a:r>
              <a:rPr lang="nl-BE" sz="2700" dirty="0">
                <a:latin typeface="Tahoma" pitchFamily="34" charset="0"/>
                <a:ea typeface="Tahoma" pitchFamily="34" charset="0"/>
                <a:cs typeface="Tahoma" pitchFamily="34" charset="0"/>
              </a:rPr>
              <a:t>5.6.2. Direct-mapped cache</a:t>
            </a:r>
          </a:p>
        </p:txBody>
      </p:sp>
      <p:sp>
        <p:nvSpPr>
          <p:cNvPr id="5" name="PIJL-RECHTS 4"/>
          <p:cNvSpPr/>
          <p:nvPr/>
        </p:nvSpPr>
        <p:spPr>
          <a:xfrm>
            <a:off x="1628725" y="2288536"/>
            <a:ext cx="86409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Tree>
    <p:extLst>
      <p:ext uri="{BB962C8B-B14F-4D97-AF65-F5344CB8AC3E}">
        <p14:creationId xmlns:p14="http://schemas.microsoft.com/office/powerpoint/2010/main" val="1991062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a:xfrm>
            <a:off x="1393403" y="253574"/>
            <a:ext cx="6264696" cy="642942"/>
          </a:xfrm>
        </p:spPr>
        <p:txBody>
          <a:bodyPr/>
          <a:lstStyle/>
          <a:p>
            <a:r>
              <a:rPr lang="nl-BE" sz="2700" dirty="0">
                <a:latin typeface="Tahoma" pitchFamily="34" charset="0"/>
                <a:ea typeface="Tahoma" pitchFamily="34" charset="0"/>
                <a:cs typeface="Tahoma" pitchFamily="34" charset="0"/>
              </a:rPr>
              <a:t>5.6.2. Direct-mapped cache</a:t>
            </a:r>
          </a:p>
        </p:txBody>
      </p:sp>
      <p:sp>
        <p:nvSpPr>
          <p:cNvPr id="5123" name="Tijdelijke aanduiding voor inhoud 2"/>
          <p:cNvSpPr>
            <a:spLocks noGrp="1"/>
          </p:cNvSpPr>
          <p:nvPr>
            <p:ph idx="1"/>
          </p:nvPr>
        </p:nvSpPr>
        <p:spPr>
          <a:xfrm>
            <a:off x="893460" y="951571"/>
            <a:ext cx="3516523" cy="3643052"/>
          </a:xfrm>
        </p:spPr>
        <p:txBody>
          <a:bodyPr>
            <a:normAutofit fontScale="92500" lnSpcReduction="20000"/>
          </a:bodyPr>
          <a:lstStyle/>
          <a:p>
            <a:pPr eaLnBrk="1" hangingPunct="1">
              <a:buNone/>
            </a:pPr>
            <a:r>
              <a:rPr lang="nl-BE" sz="1650" b="1" dirty="0">
                <a:latin typeface="Tahoma" pitchFamily="34" charset="0"/>
                <a:ea typeface="Tahoma" pitchFamily="34" charset="0"/>
                <a:cs typeface="Tahoma" pitchFamily="34" charset="0"/>
              </a:rPr>
              <a:t>Oefeningen:</a:t>
            </a:r>
          </a:p>
          <a:p>
            <a:pPr eaLnBrk="1" hangingPunct="1">
              <a:buNone/>
            </a:pPr>
            <a:r>
              <a:rPr lang="nl-BE" sz="1650" dirty="0">
                <a:latin typeface="Tahoma" pitchFamily="34" charset="0"/>
                <a:ea typeface="Tahoma" pitchFamily="34" charset="0"/>
                <a:cs typeface="Tahoma" pitchFamily="34" charset="0"/>
              </a:rPr>
              <a:t>Gegeven:</a:t>
            </a:r>
          </a:p>
          <a:p>
            <a:pPr lvl="1">
              <a:buNone/>
            </a:pPr>
            <a:r>
              <a:rPr lang="nl-BE" sz="1650" dirty="0" err="1">
                <a:latin typeface="Tahoma" pitchFamily="34" charset="0"/>
                <a:ea typeface="Tahoma" pitchFamily="34" charset="0"/>
                <a:cs typeface="Tahoma" pitchFamily="34" charset="0"/>
              </a:rPr>
              <a:t>Cache-regels</a:t>
            </a:r>
            <a:r>
              <a:rPr lang="nl-BE" sz="1650" dirty="0">
                <a:latin typeface="Tahoma" pitchFamily="34" charset="0"/>
                <a:ea typeface="Tahoma" pitchFamily="34" charset="0"/>
                <a:cs typeface="Tahoma" pitchFamily="34" charset="0"/>
              </a:rPr>
              <a:t>: 8B breed</a:t>
            </a:r>
          </a:p>
          <a:p>
            <a:pPr lvl="1">
              <a:buNone/>
            </a:pPr>
            <a:r>
              <a:rPr lang="nl-BE" sz="1650" dirty="0">
                <a:latin typeface="Tahoma" pitchFamily="34" charset="0"/>
                <a:ea typeface="Tahoma" pitchFamily="34" charset="0"/>
                <a:cs typeface="Tahoma" pitchFamily="34" charset="0"/>
              </a:rPr>
              <a:t>Cache: 32B groot</a:t>
            </a:r>
          </a:p>
          <a:p>
            <a:pPr lvl="1">
              <a:buNone/>
            </a:pPr>
            <a:r>
              <a:rPr lang="nl-BE" sz="1650" dirty="0">
                <a:latin typeface="Tahoma" pitchFamily="34" charset="0"/>
                <a:ea typeface="Tahoma" pitchFamily="34" charset="0"/>
                <a:cs typeface="Tahoma" pitchFamily="34" charset="0"/>
              </a:rPr>
              <a:t>Geheugen: 128B groot</a:t>
            </a:r>
          </a:p>
          <a:p>
            <a:pPr lvl="1">
              <a:buNone/>
            </a:pPr>
            <a:r>
              <a:rPr lang="nl-BE" sz="1200" dirty="0">
                <a:solidFill>
                  <a:srgbClr val="FF0000"/>
                </a:solidFill>
                <a:latin typeface="Tahoma" pitchFamily="34" charset="0"/>
                <a:ea typeface="Tahoma" pitchFamily="34" charset="0"/>
                <a:cs typeface="Tahoma" pitchFamily="34" charset="0"/>
              </a:rPr>
              <a:t>(Opmerking: Het geheugen bevat m.a.w. </a:t>
            </a:r>
          </a:p>
          <a:p>
            <a:pPr lvl="1">
              <a:buNone/>
            </a:pPr>
            <a:r>
              <a:rPr lang="nl-BE" sz="1200" dirty="0">
                <a:solidFill>
                  <a:srgbClr val="FF0000"/>
                </a:solidFill>
                <a:latin typeface="Tahoma" pitchFamily="34" charset="0"/>
                <a:ea typeface="Tahoma" pitchFamily="34" charset="0"/>
                <a:cs typeface="Tahoma" pitchFamily="34" charset="0"/>
              </a:rPr>
              <a:t>	128 cellen van 1 byte of 8 bit, waarvan de inhoud hexadecimaal werd voor gesteld in de figuur)</a:t>
            </a:r>
          </a:p>
          <a:p>
            <a:pPr lvl="1">
              <a:buNone/>
            </a:pPr>
            <a:endParaRPr lang="nl-BE" sz="1200" dirty="0">
              <a:latin typeface="Tahoma" pitchFamily="34" charset="0"/>
              <a:ea typeface="Tahoma" pitchFamily="34" charset="0"/>
              <a:cs typeface="Tahoma" pitchFamily="34" charset="0"/>
            </a:endParaRPr>
          </a:p>
          <a:p>
            <a:pPr eaLnBrk="1" hangingPunct="1">
              <a:buNone/>
            </a:pPr>
            <a:r>
              <a:rPr lang="nl-BE" sz="1650" dirty="0">
                <a:latin typeface="Tahoma" pitchFamily="34" charset="0"/>
                <a:ea typeface="Tahoma" pitchFamily="34" charset="0"/>
                <a:cs typeface="Tahoma" pitchFamily="34" charset="0"/>
              </a:rPr>
              <a:t>Gevraagd:</a:t>
            </a:r>
          </a:p>
          <a:p>
            <a:pPr marL="342900" indent="-342900">
              <a:buAutoNum type="arabicParenR"/>
            </a:pPr>
            <a:r>
              <a:rPr lang="nl-BE" sz="1650" dirty="0">
                <a:latin typeface="Tahoma" pitchFamily="34" charset="0"/>
                <a:ea typeface="Tahoma" pitchFamily="34" charset="0"/>
                <a:cs typeface="Tahoma" pitchFamily="34" charset="0"/>
              </a:rPr>
              <a:t>Teken de cache en splits de adresverwijzing 4Ah;63h</a:t>
            </a:r>
          </a:p>
          <a:p>
            <a:pPr marL="0" indent="0">
              <a:buNone/>
            </a:pPr>
            <a:r>
              <a:rPr lang="nl-BE" sz="1200" dirty="0">
                <a:latin typeface="Tahoma" pitchFamily="34" charset="0"/>
                <a:ea typeface="Tahoma" pitchFamily="34" charset="0"/>
                <a:cs typeface="Tahoma" pitchFamily="34" charset="0"/>
              </a:rPr>
              <a:t>	</a:t>
            </a:r>
            <a:r>
              <a:rPr lang="nl-BE" sz="1200" dirty="0">
                <a:solidFill>
                  <a:srgbClr val="FF0000"/>
                </a:solidFill>
                <a:latin typeface="Tahoma" pitchFamily="34" charset="0"/>
                <a:ea typeface="Tahoma" pitchFamily="34" charset="0"/>
                <a:cs typeface="Tahoma" pitchFamily="34" charset="0"/>
              </a:rPr>
              <a:t>(Opmerking: h 	= hexadecimale notatie)</a:t>
            </a:r>
          </a:p>
          <a:p>
            <a:pPr marL="0" indent="0">
              <a:buNone/>
            </a:pPr>
            <a:r>
              <a:rPr lang="nl-BE" sz="1200" dirty="0">
                <a:solidFill>
                  <a:srgbClr val="FF0000"/>
                </a:solidFill>
                <a:latin typeface="Tahoma" pitchFamily="34" charset="0"/>
                <a:ea typeface="Tahoma" pitchFamily="34" charset="0"/>
                <a:cs typeface="Tahoma" pitchFamily="34" charset="0"/>
              </a:rPr>
              <a:t>				= (        )</a:t>
            </a:r>
            <a:r>
              <a:rPr lang="nl-BE" sz="1200" baseline="-25000" dirty="0">
                <a:solidFill>
                  <a:srgbClr val="FF0000"/>
                </a:solidFill>
                <a:latin typeface="Tahoma" pitchFamily="34" charset="0"/>
                <a:ea typeface="Tahoma" pitchFamily="34" charset="0"/>
                <a:cs typeface="Tahoma" pitchFamily="34" charset="0"/>
              </a:rPr>
              <a:t>16</a:t>
            </a:r>
          </a:p>
          <a:p>
            <a:pPr marL="0" indent="0">
              <a:buNone/>
            </a:pPr>
            <a:r>
              <a:rPr lang="nl-BE" sz="1200" dirty="0">
                <a:latin typeface="Tahoma" pitchFamily="34" charset="0"/>
                <a:ea typeface="Tahoma" pitchFamily="34" charset="0"/>
                <a:cs typeface="Tahoma" pitchFamily="34" charset="0"/>
              </a:rPr>
              <a:t>			</a:t>
            </a:r>
          </a:p>
          <a:p>
            <a:pPr marL="342900" indent="-342900">
              <a:buNone/>
            </a:pPr>
            <a:endParaRPr lang="nl-BE" sz="600" dirty="0">
              <a:latin typeface="Tahoma" pitchFamily="34" charset="0"/>
              <a:ea typeface="Tahoma" pitchFamily="34" charset="0"/>
              <a:cs typeface="Tahoma" pitchFamily="34" charset="0"/>
            </a:endParaRPr>
          </a:p>
          <a:p>
            <a:pPr marL="342900" indent="-342900">
              <a:buFont typeface="+mj-lt"/>
              <a:buAutoNum type="arabicParenR" startAt="2"/>
            </a:pPr>
            <a:r>
              <a:rPr lang="nl-BE" sz="1650" dirty="0">
                <a:latin typeface="Tahoma" pitchFamily="34" charset="0"/>
                <a:ea typeface="Tahoma" pitchFamily="34" charset="0"/>
                <a:cs typeface="Tahoma" pitchFamily="34" charset="0"/>
              </a:rPr>
              <a:t>Teken de cache en splits de adresverwijzing 79h;38h</a:t>
            </a:r>
          </a:p>
          <a:p>
            <a:pPr eaLnBrk="1" hangingPunct="1"/>
            <a:endParaRPr lang="nl-BE" sz="2100" dirty="0"/>
          </a:p>
          <a:p>
            <a:pPr eaLnBrk="1" hangingPunct="1"/>
            <a:endParaRPr lang="nl-BE" sz="2100" dirty="0"/>
          </a:p>
        </p:txBody>
      </p:sp>
      <p:graphicFrame>
        <p:nvGraphicFramePr>
          <p:cNvPr id="4" name="Tabel 3"/>
          <p:cNvGraphicFramePr>
            <a:graphicFrameLocks noGrp="1"/>
          </p:cNvGraphicFramePr>
          <p:nvPr>
            <p:extLst>
              <p:ext uri="{D42A27DB-BD31-4B8C-83A1-F6EECF244321}">
                <p14:modId xmlns:p14="http://schemas.microsoft.com/office/powerpoint/2010/main" val="2582127372"/>
              </p:ext>
            </p:extLst>
          </p:nvPr>
        </p:nvGraphicFramePr>
        <p:xfrm>
          <a:off x="4431323" y="896516"/>
          <a:ext cx="3390668" cy="4041382"/>
        </p:xfrm>
        <a:graphic>
          <a:graphicData uri="http://schemas.openxmlformats.org/drawingml/2006/table">
            <a:tbl>
              <a:tblPr firstRow="1" bandRow="1">
                <a:tableStyleId>{5C22544A-7EE6-4342-B048-85BDC9FD1C3A}</a:tableStyleId>
              </a:tblPr>
              <a:tblGrid>
                <a:gridCol w="357772">
                  <a:extLst>
                    <a:ext uri="{9D8B030D-6E8A-4147-A177-3AD203B41FA5}">
                      <a16:colId xmlns:a16="http://schemas.microsoft.com/office/drawing/2014/main" val="20000"/>
                    </a:ext>
                  </a:extLst>
                </a:gridCol>
                <a:gridCol w="379112">
                  <a:extLst>
                    <a:ext uri="{9D8B030D-6E8A-4147-A177-3AD203B41FA5}">
                      <a16:colId xmlns:a16="http://schemas.microsoft.com/office/drawing/2014/main" val="20001"/>
                    </a:ext>
                  </a:extLst>
                </a:gridCol>
                <a:gridCol w="379112">
                  <a:extLst>
                    <a:ext uri="{9D8B030D-6E8A-4147-A177-3AD203B41FA5}">
                      <a16:colId xmlns:a16="http://schemas.microsoft.com/office/drawing/2014/main" val="20002"/>
                    </a:ext>
                  </a:extLst>
                </a:gridCol>
                <a:gridCol w="379112">
                  <a:extLst>
                    <a:ext uri="{9D8B030D-6E8A-4147-A177-3AD203B41FA5}">
                      <a16:colId xmlns:a16="http://schemas.microsoft.com/office/drawing/2014/main" val="20003"/>
                    </a:ext>
                  </a:extLst>
                </a:gridCol>
                <a:gridCol w="379112">
                  <a:extLst>
                    <a:ext uri="{9D8B030D-6E8A-4147-A177-3AD203B41FA5}">
                      <a16:colId xmlns:a16="http://schemas.microsoft.com/office/drawing/2014/main" val="20004"/>
                    </a:ext>
                  </a:extLst>
                </a:gridCol>
                <a:gridCol w="379112">
                  <a:extLst>
                    <a:ext uri="{9D8B030D-6E8A-4147-A177-3AD203B41FA5}">
                      <a16:colId xmlns:a16="http://schemas.microsoft.com/office/drawing/2014/main" val="20005"/>
                    </a:ext>
                  </a:extLst>
                </a:gridCol>
                <a:gridCol w="379112">
                  <a:extLst>
                    <a:ext uri="{9D8B030D-6E8A-4147-A177-3AD203B41FA5}">
                      <a16:colId xmlns:a16="http://schemas.microsoft.com/office/drawing/2014/main" val="20006"/>
                    </a:ext>
                  </a:extLst>
                </a:gridCol>
                <a:gridCol w="379112">
                  <a:extLst>
                    <a:ext uri="{9D8B030D-6E8A-4147-A177-3AD203B41FA5}">
                      <a16:colId xmlns:a16="http://schemas.microsoft.com/office/drawing/2014/main" val="20007"/>
                    </a:ext>
                  </a:extLst>
                </a:gridCol>
                <a:gridCol w="379112">
                  <a:extLst>
                    <a:ext uri="{9D8B030D-6E8A-4147-A177-3AD203B41FA5}">
                      <a16:colId xmlns:a16="http://schemas.microsoft.com/office/drawing/2014/main" val="20008"/>
                    </a:ext>
                  </a:extLst>
                </a:gridCol>
              </a:tblGrid>
              <a:tr h="251460">
                <a:tc>
                  <a:txBody>
                    <a:bodyPr/>
                    <a:lstStyle/>
                    <a:p>
                      <a:pPr algn="ctr"/>
                      <a:r>
                        <a:rPr lang="nl-BE" sz="800" b="0" dirty="0">
                          <a:solidFill>
                            <a:schemeClr val="tx1"/>
                          </a:solidFill>
                          <a:latin typeface="+mn-lt"/>
                        </a:rPr>
                        <a:t>78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1460">
                <a:tc>
                  <a:txBody>
                    <a:bodyPr/>
                    <a:lstStyle/>
                    <a:p>
                      <a:pPr algn="ctr"/>
                      <a:r>
                        <a:rPr lang="nl-BE" sz="800" b="0" dirty="0">
                          <a:solidFill>
                            <a:schemeClr val="tx1"/>
                          </a:solidFill>
                          <a:latin typeface="+mn-lt"/>
                        </a:rPr>
                        <a:t>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1460">
                <a:tc>
                  <a:txBody>
                    <a:bodyPr/>
                    <a:lstStyle/>
                    <a:p>
                      <a:pPr algn="ctr"/>
                      <a:r>
                        <a:rPr lang="nl-BE" sz="800" b="0" dirty="0">
                          <a:solidFill>
                            <a:schemeClr val="tx1"/>
                          </a:solidFill>
                          <a:latin typeface="+mn-lt"/>
                        </a:rPr>
                        <a:t>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algn="ctr"/>
                      <a:r>
                        <a:rPr lang="nl-BE" sz="800" b="0" dirty="0">
                          <a:solidFill>
                            <a:schemeClr val="tx1"/>
                          </a:solidFill>
                          <a:latin typeface="+mn-lt"/>
                        </a:rPr>
                        <a:t>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1460">
                <a:tc>
                  <a:txBody>
                    <a:bodyPr/>
                    <a:lstStyle/>
                    <a:p>
                      <a:pPr algn="ctr"/>
                      <a:r>
                        <a:rPr lang="nl-BE" sz="800" b="0" dirty="0">
                          <a:solidFill>
                            <a:schemeClr val="tx1"/>
                          </a:solidFill>
                          <a:latin typeface="+mn-lt"/>
                        </a:rPr>
                        <a:t>58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51460">
                <a:tc>
                  <a:txBody>
                    <a:bodyPr/>
                    <a:lstStyle/>
                    <a:p>
                      <a:pPr algn="ctr"/>
                      <a:r>
                        <a:rPr lang="nl-BE" sz="800" b="0" dirty="0">
                          <a:solidFill>
                            <a:schemeClr val="tx1"/>
                          </a:solidFill>
                          <a:latin typeface="+mn-lt"/>
                        </a:rPr>
                        <a:t>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51460">
                <a:tc>
                  <a:txBody>
                    <a:bodyPr/>
                    <a:lstStyle/>
                    <a:p>
                      <a:pPr algn="ctr"/>
                      <a:r>
                        <a:rPr lang="nl-BE" sz="800" b="0" dirty="0">
                          <a:solidFill>
                            <a:schemeClr val="tx1"/>
                          </a:solidFill>
                          <a:latin typeface="+mn-lt"/>
                        </a:rPr>
                        <a:t>48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1460">
                <a:tc>
                  <a:txBody>
                    <a:bodyPr/>
                    <a:lstStyle/>
                    <a:p>
                      <a:pPr algn="ctr"/>
                      <a:r>
                        <a:rPr lang="nl-BE" sz="800" b="0"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51460">
                <a:tc>
                  <a:txBody>
                    <a:bodyPr/>
                    <a:lstStyle/>
                    <a:p>
                      <a:pPr algn="ctr"/>
                      <a:r>
                        <a:rPr lang="nl-BE" sz="800" b="0" dirty="0">
                          <a:solidFill>
                            <a:schemeClr val="tx1"/>
                          </a:solidFill>
                          <a:latin typeface="+mn-lt"/>
                        </a:rPr>
                        <a:t>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51460">
                <a:tc>
                  <a:txBody>
                    <a:bodyPr/>
                    <a:lstStyle/>
                    <a:p>
                      <a:pPr algn="ctr"/>
                      <a:r>
                        <a:rPr lang="nl-BE" sz="800" b="0"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69482">
                <a:tc>
                  <a:txBody>
                    <a:bodyPr/>
                    <a:lstStyle/>
                    <a:p>
                      <a:pPr algn="ctr"/>
                      <a:r>
                        <a:rPr lang="nl-BE" sz="800" b="0"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51460">
                <a:tc>
                  <a:txBody>
                    <a:bodyPr/>
                    <a:lstStyle/>
                    <a:p>
                      <a:pPr algn="ctr"/>
                      <a:r>
                        <a:rPr lang="nl-BE" sz="800" b="0"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51460">
                <a:tc>
                  <a:txBody>
                    <a:bodyPr/>
                    <a:lstStyle/>
                    <a:p>
                      <a:pPr algn="ctr"/>
                      <a:r>
                        <a:rPr lang="nl-BE" sz="8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51460">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51460">
                <a:tc>
                  <a:txBody>
                    <a:bodyPr/>
                    <a:lstStyle/>
                    <a:p>
                      <a:pPr algn="ctr"/>
                      <a:r>
                        <a:rPr lang="nl-BE" sz="800" b="0"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51460">
                <a:tc>
                  <a:txBody>
                    <a:bodyPr/>
                    <a:lstStyle/>
                    <a:p>
                      <a:pPr algn="ctr"/>
                      <a:r>
                        <a:rPr lang="nl-BE" sz="8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5" name="Tijdelijke aanduiding voor dianummer 4"/>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74</a:t>
            </a:fld>
            <a:endParaRPr lang="nl-NL" dirty="0">
              <a:latin typeface="Arial"/>
            </a:endParaRPr>
          </a:p>
        </p:txBody>
      </p:sp>
    </p:spTree>
    <p:extLst>
      <p:ext uri="{BB962C8B-B14F-4D97-AF65-F5344CB8AC3E}">
        <p14:creationId xmlns:p14="http://schemas.microsoft.com/office/powerpoint/2010/main" val="444185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 3"/>
          <p:cNvGraphicFramePr>
            <a:graphicFrameLocks noGrp="1"/>
          </p:cNvGraphicFramePr>
          <p:nvPr/>
        </p:nvGraphicFramePr>
        <p:xfrm>
          <a:off x="1655676" y="195487"/>
          <a:ext cx="5593305" cy="4829096"/>
        </p:xfrm>
        <a:graphic>
          <a:graphicData uri="http://schemas.openxmlformats.org/drawingml/2006/table">
            <a:tbl>
              <a:tblPr firstRow="1" bandRow="1">
                <a:tableStyleId>{5C22544A-7EE6-4342-B048-85BDC9FD1C3A}</a:tableStyleId>
              </a:tblPr>
              <a:tblGrid>
                <a:gridCol w="497650">
                  <a:extLst>
                    <a:ext uri="{9D8B030D-6E8A-4147-A177-3AD203B41FA5}">
                      <a16:colId xmlns:a16="http://schemas.microsoft.com/office/drawing/2014/main" val="20000"/>
                    </a:ext>
                  </a:extLst>
                </a:gridCol>
                <a:gridCol w="636476">
                  <a:extLst>
                    <a:ext uri="{9D8B030D-6E8A-4147-A177-3AD203B41FA5}">
                      <a16:colId xmlns:a16="http://schemas.microsoft.com/office/drawing/2014/main" val="20001"/>
                    </a:ext>
                  </a:extLst>
                </a:gridCol>
                <a:gridCol w="477979">
                  <a:extLst>
                    <a:ext uri="{9D8B030D-6E8A-4147-A177-3AD203B41FA5}">
                      <a16:colId xmlns:a16="http://schemas.microsoft.com/office/drawing/2014/main" val="20002"/>
                    </a:ext>
                  </a:extLst>
                </a:gridCol>
                <a:gridCol w="497650">
                  <a:extLst>
                    <a:ext uri="{9D8B030D-6E8A-4147-A177-3AD203B41FA5}">
                      <a16:colId xmlns:a16="http://schemas.microsoft.com/office/drawing/2014/main" val="20003"/>
                    </a:ext>
                  </a:extLst>
                </a:gridCol>
                <a:gridCol w="497650">
                  <a:extLst>
                    <a:ext uri="{9D8B030D-6E8A-4147-A177-3AD203B41FA5}">
                      <a16:colId xmlns:a16="http://schemas.microsoft.com/office/drawing/2014/main" val="20004"/>
                    </a:ext>
                  </a:extLst>
                </a:gridCol>
                <a:gridCol w="497650">
                  <a:extLst>
                    <a:ext uri="{9D8B030D-6E8A-4147-A177-3AD203B41FA5}">
                      <a16:colId xmlns:a16="http://schemas.microsoft.com/office/drawing/2014/main" val="20005"/>
                    </a:ext>
                  </a:extLst>
                </a:gridCol>
                <a:gridCol w="497650">
                  <a:extLst>
                    <a:ext uri="{9D8B030D-6E8A-4147-A177-3AD203B41FA5}">
                      <a16:colId xmlns:a16="http://schemas.microsoft.com/office/drawing/2014/main" val="20006"/>
                    </a:ext>
                  </a:extLst>
                </a:gridCol>
                <a:gridCol w="497650">
                  <a:extLst>
                    <a:ext uri="{9D8B030D-6E8A-4147-A177-3AD203B41FA5}">
                      <a16:colId xmlns:a16="http://schemas.microsoft.com/office/drawing/2014/main" val="20007"/>
                    </a:ext>
                  </a:extLst>
                </a:gridCol>
                <a:gridCol w="497650">
                  <a:extLst>
                    <a:ext uri="{9D8B030D-6E8A-4147-A177-3AD203B41FA5}">
                      <a16:colId xmlns:a16="http://schemas.microsoft.com/office/drawing/2014/main" val="20008"/>
                    </a:ext>
                  </a:extLst>
                </a:gridCol>
                <a:gridCol w="497650">
                  <a:extLst>
                    <a:ext uri="{9D8B030D-6E8A-4147-A177-3AD203B41FA5}">
                      <a16:colId xmlns:a16="http://schemas.microsoft.com/office/drawing/2014/main" val="20009"/>
                    </a:ext>
                  </a:extLst>
                </a:gridCol>
                <a:gridCol w="497650">
                  <a:extLst>
                    <a:ext uri="{9D8B030D-6E8A-4147-A177-3AD203B41FA5}">
                      <a16:colId xmlns:a16="http://schemas.microsoft.com/office/drawing/2014/main" val="20010"/>
                    </a:ext>
                  </a:extLst>
                </a:gridCol>
              </a:tblGrid>
              <a:tr h="274320">
                <a:tc>
                  <a:txBody>
                    <a:bodyPr/>
                    <a:lstStyle/>
                    <a:p>
                      <a:pPr algn="ctr"/>
                      <a:r>
                        <a:rPr lang="nl-BE" sz="1400" b="1" dirty="0" err="1">
                          <a:solidFill>
                            <a:schemeClr val="tx1"/>
                          </a:solidFill>
                          <a:latin typeface="+mn-lt"/>
                        </a:rPr>
                        <a:t>Tag</a:t>
                      </a: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a:solidFill>
                            <a:schemeClr val="tx1"/>
                          </a:solidFill>
                          <a:latin typeface="+mn-lt"/>
                        </a:rPr>
                        <a:t>Index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a:solidFill>
                            <a:schemeClr val="tx1"/>
                          </a:solidFill>
                          <a:latin typeface="+mn-lt"/>
                        </a:rPr>
                        <a:t>adr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r>
                        <a:rPr lang="nl-BE" sz="1400" b="1" dirty="0">
                          <a:solidFill>
                            <a:schemeClr val="tx1"/>
                          </a:solidFill>
                          <a:latin typeface="+mn-lt"/>
                        </a:rPr>
                        <a:t>Data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4320">
                <a:tc rowSpan="4">
                  <a:txBody>
                    <a:bodyPr/>
                    <a:lstStyle/>
                    <a:p>
                      <a:r>
                        <a:rPr lang="nl-BE" sz="1000" dirty="0"/>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78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4320">
                <a:tc rowSpan="4">
                  <a:txBody>
                    <a:bodyPr/>
                    <a:lstStyle/>
                    <a:p>
                      <a:r>
                        <a:rPr lang="nl-BE" sz="1000" dirty="0"/>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58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48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18056">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4320">
                <a:tc rowSpan="4">
                  <a:txBody>
                    <a:bodyPr/>
                    <a:lstStyle/>
                    <a:p>
                      <a:r>
                        <a:rPr lang="nl-BE" sz="1000" dirty="0"/>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74320">
                <a:tc rowSpan="4">
                  <a:txBody>
                    <a:bodyPr/>
                    <a:lstStyle/>
                    <a:p>
                      <a:r>
                        <a:rPr lang="nl-BE" sz="1000" dirty="0"/>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74320">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3" name="Tijdelijke aanduiding voor dianummer 2"/>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75</a:t>
            </a:fld>
            <a:endParaRPr lang="nl-NL" dirty="0">
              <a:latin typeface="Arial"/>
            </a:endParaRPr>
          </a:p>
        </p:txBody>
      </p:sp>
    </p:spTree>
    <p:extLst>
      <p:ext uri="{BB962C8B-B14F-4D97-AF65-F5344CB8AC3E}">
        <p14:creationId xmlns:p14="http://schemas.microsoft.com/office/powerpoint/2010/main" val="3521586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76</a:t>
            </a:fld>
            <a:endParaRPr lang="nl-NL" dirty="0">
              <a:latin typeface="Arial"/>
            </a:endParaRPr>
          </a:p>
        </p:txBody>
      </p:sp>
      <p:graphicFrame>
        <p:nvGraphicFramePr>
          <p:cNvPr id="7" name="Tabel 6"/>
          <p:cNvGraphicFramePr>
            <a:graphicFrameLocks noGrp="1"/>
          </p:cNvGraphicFramePr>
          <p:nvPr>
            <p:extLst>
              <p:ext uri="{D42A27DB-BD31-4B8C-83A1-F6EECF244321}">
                <p14:modId xmlns:p14="http://schemas.microsoft.com/office/powerpoint/2010/main" val="4197822979"/>
              </p:ext>
            </p:extLst>
          </p:nvPr>
        </p:nvGraphicFramePr>
        <p:xfrm>
          <a:off x="2093110" y="257792"/>
          <a:ext cx="5573532" cy="4511040"/>
        </p:xfrm>
        <a:graphic>
          <a:graphicData uri="http://schemas.openxmlformats.org/drawingml/2006/table">
            <a:tbl>
              <a:tblPr firstRow="1" bandRow="1">
                <a:tableStyleId>{5C22544A-7EE6-4342-B048-85BDC9FD1C3A}</a:tableStyleId>
              </a:tblPr>
              <a:tblGrid>
                <a:gridCol w="1237747">
                  <a:extLst>
                    <a:ext uri="{9D8B030D-6E8A-4147-A177-3AD203B41FA5}">
                      <a16:colId xmlns:a16="http://schemas.microsoft.com/office/drawing/2014/main" val="20000"/>
                    </a:ext>
                  </a:extLst>
                </a:gridCol>
                <a:gridCol w="914855">
                  <a:extLst>
                    <a:ext uri="{9D8B030D-6E8A-4147-A177-3AD203B41FA5}">
                      <a16:colId xmlns:a16="http://schemas.microsoft.com/office/drawing/2014/main" val="20001"/>
                    </a:ext>
                  </a:extLst>
                </a:gridCol>
                <a:gridCol w="376706">
                  <a:extLst>
                    <a:ext uri="{9D8B030D-6E8A-4147-A177-3AD203B41FA5}">
                      <a16:colId xmlns:a16="http://schemas.microsoft.com/office/drawing/2014/main" val="20002"/>
                    </a:ext>
                  </a:extLst>
                </a:gridCol>
                <a:gridCol w="376706">
                  <a:extLst>
                    <a:ext uri="{9D8B030D-6E8A-4147-A177-3AD203B41FA5}">
                      <a16:colId xmlns:a16="http://schemas.microsoft.com/office/drawing/2014/main" val="20003"/>
                    </a:ext>
                  </a:extLst>
                </a:gridCol>
                <a:gridCol w="376706">
                  <a:extLst>
                    <a:ext uri="{9D8B030D-6E8A-4147-A177-3AD203B41FA5}">
                      <a16:colId xmlns:a16="http://schemas.microsoft.com/office/drawing/2014/main" val="20004"/>
                    </a:ext>
                  </a:extLst>
                </a:gridCol>
                <a:gridCol w="376706">
                  <a:extLst>
                    <a:ext uri="{9D8B030D-6E8A-4147-A177-3AD203B41FA5}">
                      <a16:colId xmlns:a16="http://schemas.microsoft.com/office/drawing/2014/main" val="20005"/>
                    </a:ext>
                  </a:extLst>
                </a:gridCol>
                <a:gridCol w="376706">
                  <a:extLst>
                    <a:ext uri="{9D8B030D-6E8A-4147-A177-3AD203B41FA5}">
                      <a16:colId xmlns:a16="http://schemas.microsoft.com/office/drawing/2014/main" val="20006"/>
                    </a:ext>
                  </a:extLst>
                </a:gridCol>
                <a:gridCol w="376706">
                  <a:extLst>
                    <a:ext uri="{9D8B030D-6E8A-4147-A177-3AD203B41FA5}">
                      <a16:colId xmlns:a16="http://schemas.microsoft.com/office/drawing/2014/main" val="20007"/>
                    </a:ext>
                  </a:extLst>
                </a:gridCol>
                <a:gridCol w="376706">
                  <a:extLst>
                    <a:ext uri="{9D8B030D-6E8A-4147-A177-3AD203B41FA5}">
                      <a16:colId xmlns:a16="http://schemas.microsoft.com/office/drawing/2014/main" val="20008"/>
                    </a:ext>
                  </a:extLst>
                </a:gridCol>
                <a:gridCol w="376706">
                  <a:extLst>
                    <a:ext uri="{9D8B030D-6E8A-4147-A177-3AD203B41FA5}">
                      <a16:colId xmlns:a16="http://schemas.microsoft.com/office/drawing/2014/main" val="20009"/>
                    </a:ext>
                  </a:extLst>
                </a:gridCol>
                <a:gridCol w="407282">
                  <a:extLst>
                    <a:ext uri="{9D8B030D-6E8A-4147-A177-3AD203B41FA5}">
                      <a16:colId xmlns:a16="http://schemas.microsoft.com/office/drawing/2014/main" val="20010"/>
                    </a:ext>
                  </a:extLst>
                </a:gridCol>
              </a:tblGrid>
              <a:tr h="172288">
                <a:tc rowSpan="4">
                  <a:txBody>
                    <a:bodyPr/>
                    <a:lstStyle/>
                    <a:p>
                      <a:pPr algn="ctr"/>
                      <a:r>
                        <a:rPr lang="nl-BE" sz="1000" b="0" dirty="0">
                          <a:solidFill>
                            <a:schemeClr val="tx1"/>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78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68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9275">
                <a:tc rowSpan="4">
                  <a:txBody>
                    <a:bodyPr/>
                    <a:lstStyle/>
                    <a:p>
                      <a:pPr algn="ctr"/>
                      <a:r>
                        <a:rPr lang="nl-BE" sz="1000" dirty="0"/>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58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48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F0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39275">
                <a:tc rowSpan="4">
                  <a:txBody>
                    <a:bodyPr/>
                    <a:lstStyle/>
                    <a:p>
                      <a:pPr algn="ctr"/>
                      <a:r>
                        <a:rPr lang="nl-BE" sz="1000" dirty="0"/>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C0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28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B8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98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39275">
                <a:tc rowSpan="4">
                  <a:txBody>
                    <a:bodyPr/>
                    <a:lstStyle/>
                    <a:p>
                      <a:pPr algn="ctr"/>
                      <a:r>
                        <a:rPr lang="nl-BE" sz="1000" dirty="0"/>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D0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E0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39275">
                <a:tc vMerge="1">
                  <a:txBody>
                    <a:bodyPr/>
                    <a:lstStyle/>
                    <a:p>
                      <a:endParaRPr lang="nl-B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40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
        <p:nvSpPr>
          <p:cNvPr id="8" name="Ovaal 7"/>
          <p:cNvSpPr/>
          <p:nvPr/>
        </p:nvSpPr>
        <p:spPr>
          <a:xfrm>
            <a:off x="5423856" y="1962933"/>
            <a:ext cx="270030"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9" name="Ovaal 8"/>
          <p:cNvSpPr/>
          <p:nvPr/>
        </p:nvSpPr>
        <p:spPr>
          <a:xfrm>
            <a:off x="5804608" y="1124866"/>
            <a:ext cx="270030" cy="2160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Tree>
    <p:extLst>
      <p:ext uri="{BB962C8B-B14F-4D97-AF65-F5344CB8AC3E}">
        <p14:creationId xmlns:p14="http://schemas.microsoft.com/office/powerpoint/2010/main" val="8601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p:nvPr>
        </p:nvSpPr>
        <p:spPr>
          <a:xfrm>
            <a:off x="1547664" y="465516"/>
            <a:ext cx="6177749" cy="525098"/>
          </a:xfrm>
        </p:spPr>
        <p:txBody>
          <a:bodyPr/>
          <a:lstStyle/>
          <a:p>
            <a:pPr eaLnBrk="1" hangingPunct="1"/>
            <a:r>
              <a:rPr lang="nl-BE" sz="2700" b="1" dirty="0">
                <a:latin typeface="Tahoma" pitchFamily="34" charset="0"/>
                <a:ea typeface="Tahoma" pitchFamily="34" charset="0"/>
                <a:cs typeface="Tahoma" pitchFamily="34" charset="0"/>
              </a:rPr>
              <a:t>Oplossing Oefening 1:</a:t>
            </a:r>
          </a:p>
        </p:txBody>
      </p:sp>
      <p:graphicFrame>
        <p:nvGraphicFramePr>
          <p:cNvPr id="4" name="Tabel 3"/>
          <p:cNvGraphicFramePr>
            <a:graphicFrameLocks noGrp="1"/>
          </p:cNvGraphicFramePr>
          <p:nvPr/>
        </p:nvGraphicFramePr>
        <p:xfrm>
          <a:off x="2357755" y="1491630"/>
          <a:ext cx="4443992" cy="1501140"/>
        </p:xfrm>
        <a:graphic>
          <a:graphicData uri="http://schemas.openxmlformats.org/drawingml/2006/table">
            <a:tbl>
              <a:tblPr firstRow="1" bandRow="1">
                <a:tableStyleId>{5C22544A-7EE6-4342-B048-85BDC9FD1C3A}</a:tableStyleId>
              </a:tblPr>
              <a:tblGrid>
                <a:gridCol w="281259">
                  <a:extLst>
                    <a:ext uri="{9D8B030D-6E8A-4147-A177-3AD203B41FA5}">
                      <a16:colId xmlns:a16="http://schemas.microsoft.com/office/drawing/2014/main" val="20000"/>
                    </a:ext>
                  </a:extLst>
                </a:gridCol>
                <a:gridCol w="232901">
                  <a:extLst>
                    <a:ext uri="{9D8B030D-6E8A-4147-A177-3AD203B41FA5}">
                      <a16:colId xmlns:a16="http://schemas.microsoft.com/office/drawing/2014/main" val="20001"/>
                    </a:ext>
                  </a:extLst>
                </a:gridCol>
                <a:gridCol w="436648">
                  <a:extLst>
                    <a:ext uri="{9D8B030D-6E8A-4147-A177-3AD203B41FA5}">
                      <a16:colId xmlns:a16="http://schemas.microsoft.com/office/drawing/2014/main" val="20002"/>
                    </a:ext>
                  </a:extLst>
                </a:gridCol>
                <a:gridCol w="436648">
                  <a:extLst>
                    <a:ext uri="{9D8B030D-6E8A-4147-A177-3AD203B41FA5}">
                      <a16:colId xmlns:a16="http://schemas.microsoft.com/office/drawing/2014/main" val="20003"/>
                    </a:ext>
                  </a:extLst>
                </a:gridCol>
                <a:gridCol w="436648">
                  <a:extLst>
                    <a:ext uri="{9D8B030D-6E8A-4147-A177-3AD203B41FA5}">
                      <a16:colId xmlns:a16="http://schemas.microsoft.com/office/drawing/2014/main" val="20004"/>
                    </a:ext>
                  </a:extLst>
                </a:gridCol>
                <a:gridCol w="436648">
                  <a:extLst>
                    <a:ext uri="{9D8B030D-6E8A-4147-A177-3AD203B41FA5}">
                      <a16:colId xmlns:a16="http://schemas.microsoft.com/office/drawing/2014/main" val="20005"/>
                    </a:ext>
                  </a:extLst>
                </a:gridCol>
                <a:gridCol w="436648">
                  <a:extLst>
                    <a:ext uri="{9D8B030D-6E8A-4147-A177-3AD203B41FA5}">
                      <a16:colId xmlns:a16="http://schemas.microsoft.com/office/drawing/2014/main" val="20006"/>
                    </a:ext>
                  </a:extLst>
                </a:gridCol>
                <a:gridCol w="436648">
                  <a:extLst>
                    <a:ext uri="{9D8B030D-6E8A-4147-A177-3AD203B41FA5}">
                      <a16:colId xmlns:a16="http://schemas.microsoft.com/office/drawing/2014/main" val="20007"/>
                    </a:ext>
                  </a:extLst>
                </a:gridCol>
                <a:gridCol w="436648">
                  <a:extLst>
                    <a:ext uri="{9D8B030D-6E8A-4147-A177-3AD203B41FA5}">
                      <a16:colId xmlns:a16="http://schemas.microsoft.com/office/drawing/2014/main" val="20008"/>
                    </a:ext>
                  </a:extLst>
                </a:gridCol>
                <a:gridCol w="436648">
                  <a:extLst>
                    <a:ext uri="{9D8B030D-6E8A-4147-A177-3AD203B41FA5}">
                      <a16:colId xmlns:a16="http://schemas.microsoft.com/office/drawing/2014/main" val="20009"/>
                    </a:ext>
                  </a:extLst>
                </a:gridCol>
                <a:gridCol w="436648">
                  <a:extLst>
                    <a:ext uri="{9D8B030D-6E8A-4147-A177-3AD203B41FA5}">
                      <a16:colId xmlns:a16="http://schemas.microsoft.com/office/drawing/2014/main" val="20010"/>
                    </a:ext>
                  </a:extLst>
                </a:gridCol>
              </a:tblGrid>
              <a:tr h="274320">
                <a:tc>
                  <a:txBody>
                    <a:bodyPr/>
                    <a:lstStyle/>
                    <a:p>
                      <a:pPr algn="ct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a:solidFill>
                            <a:schemeClr val="tx1"/>
                          </a:solidFill>
                          <a:latin typeface="+mn-lt"/>
                        </a:rPr>
                        <a:t>V</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err="1">
                          <a:solidFill>
                            <a:schemeClr val="tx1"/>
                          </a:solidFill>
                          <a:latin typeface="+mn-lt"/>
                        </a:rPr>
                        <a:t>Tag</a:t>
                      </a: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r>
                        <a:rPr lang="nl-BE" sz="1400" b="1" dirty="0">
                          <a:solidFill>
                            <a:schemeClr val="tx1"/>
                          </a:solidFill>
                          <a:latin typeface="+mn-lt"/>
                        </a:rPr>
                        <a:t>Data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1460">
                <a:tc>
                  <a:txBody>
                    <a:bodyPr/>
                    <a:lstStyle/>
                    <a:p>
                      <a:pPr algn="ctr"/>
                      <a:r>
                        <a:rPr lang="nl-BE" sz="8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8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1460">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8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algn="ctr"/>
                      <a:r>
                        <a:rPr lang="nl-BE" sz="800" b="0"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35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1460">
                <a:tc>
                  <a:txBody>
                    <a:bodyPr/>
                    <a:lstStyle/>
                    <a:p>
                      <a:pPr algn="ctr"/>
                      <a:r>
                        <a:rPr lang="nl-BE" sz="8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1F</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1C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5" name="Tabel 4"/>
          <p:cNvGraphicFramePr>
            <a:graphicFrameLocks noGrp="1"/>
          </p:cNvGraphicFramePr>
          <p:nvPr/>
        </p:nvGraphicFramePr>
        <p:xfrm>
          <a:off x="2573778" y="3273828"/>
          <a:ext cx="4032908" cy="1238250"/>
        </p:xfrm>
        <a:graphic>
          <a:graphicData uri="http://schemas.openxmlformats.org/drawingml/2006/table">
            <a:tbl>
              <a:tblPr firstRow="1" bandRow="1">
                <a:tableStyleId>{5C22544A-7EE6-4342-B048-85BDC9FD1C3A}</a:tableStyleId>
              </a:tblPr>
              <a:tblGrid>
                <a:gridCol w="477274">
                  <a:extLst>
                    <a:ext uri="{9D8B030D-6E8A-4147-A177-3AD203B41FA5}">
                      <a16:colId xmlns:a16="http://schemas.microsoft.com/office/drawing/2014/main" val="20000"/>
                    </a:ext>
                  </a:extLst>
                </a:gridCol>
                <a:gridCol w="662840">
                  <a:extLst>
                    <a:ext uri="{9D8B030D-6E8A-4147-A177-3AD203B41FA5}">
                      <a16:colId xmlns:a16="http://schemas.microsoft.com/office/drawing/2014/main" val="20001"/>
                    </a:ext>
                  </a:extLst>
                </a:gridCol>
                <a:gridCol w="1445755">
                  <a:extLst>
                    <a:ext uri="{9D8B030D-6E8A-4147-A177-3AD203B41FA5}">
                      <a16:colId xmlns:a16="http://schemas.microsoft.com/office/drawing/2014/main" val="20002"/>
                    </a:ext>
                  </a:extLst>
                </a:gridCol>
                <a:gridCol w="1447039">
                  <a:extLst>
                    <a:ext uri="{9D8B030D-6E8A-4147-A177-3AD203B41FA5}">
                      <a16:colId xmlns:a16="http://schemas.microsoft.com/office/drawing/2014/main" val="20003"/>
                    </a:ext>
                  </a:extLst>
                </a:gridCol>
              </a:tblGrid>
              <a:tr h="278130">
                <a:tc gridSpan="4">
                  <a:txBody>
                    <a:bodyPr/>
                    <a:lstStyle/>
                    <a:p>
                      <a:pPr algn="ctr"/>
                      <a:r>
                        <a:rPr lang="nl-BE" sz="1000" b="0" dirty="0">
                          <a:solidFill>
                            <a:schemeClr val="tx1"/>
                          </a:solidFill>
                        </a:rPr>
                        <a:t>Opsplitsing</a:t>
                      </a:r>
                      <a:r>
                        <a:rPr lang="nl-BE" sz="1000" b="0" baseline="0" dirty="0">
                          <a:solidFill>
                            <a:schemeClr val="tx1"/>
                          </a:solidFill>
                        </a:rPr>
                        <a:t> v/d adresverwijzingen</a:t>
                      </a:r>
                      <a:endParaRPr lang="nl-BE" sz="10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nl-BE" sz="1000" b="0" dirty="0">
                          <a:solidFill>
                            <a:schemeClr val="tx1"/>
                          </a:solidFill>
                        </a:rPr>
                        <a:t>4A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nl-BE" sz="1000" b="0" dirty="0">
                          <a:solidFill>
                            <a:schemeClr val="tx1"/>
                          </a:solidFill>
                        </a:rPr>
                        <a:t>63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endParaRPr lang="nl-BE"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err="1">
                          <a:solidFill>
                            <a:schemeClr val="tx1"/>
                          </a:solidFill>
                        </a:rPr>
                        <a:t>Tag</a:t>
                      </a:r>
                      <a:r>
                        <a:rPr lang="nl-BE" sz="1100" b="0" dirty="0">
                          <a:solidFill>
                            <a:schemeClr val="tx1"/>
                          </a:solidFill>
                        </a:rPr>
                        <a:t> field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a:solidFill>
                            <a:schemeClr val="tx1"/>
                          </a:solidFill>
                        </a:rPr>
                        <a:t>Positie in cache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a:solidFill>
                            <a:schemeClr val="tx1"/>
                          </a:solidFill>
                        </a:rPr>
                        <a:t>Positie in </a:t>
                      </a:r>
                      <a:r>
                        <a:rPr lang="nl-BE" sz="1100" b="0" dirty="0" err="1">
                          <a:solidFill>
                            <a:schemeClr val="tx1"/>
                          </a:solidFill>
                        </a:rPr>
                        <a:t>cache-regel</a:t>
                      </a:r>
                      <a:endParaRPr lang="nl-BE"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Tijdelijke aanduiding voor dianummer 5"/>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77</a:t>
            </a:fld>
            <a:endParaRPr lang="nl-NL" dirty="0">
              <a:latin typeface="Arial"/>
            </a:endParaRPr>
          </a:p>
        </p:txBody>
      </p:sp>
    </p:spTree>
    <p:extLst>
      <p:ext uri="{BB962C8B-B14F-4D97-AF65-F5344CB8AC3E}">
        <p14:creationId xmlns:p14="http://schemas.microsoft.com/office/powerpoint/2010/main" val="2947307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a:xfrm>
            <a:off x="1601670" y="465516"/>
            <a:ext cx="6177749" cy="417086"/>
          </a:xfrm>
        </p:spPr>
        <p:txBody>
          <a:bodyPr/>
          <a:lstStyle/>
          <a:p>
            <a:pPr eaLnBrk="1" hangingPunct="1"/>
            <a:r>
              <a:rPr lang="nl-BE" sz="2700" b="1" dirty="0">
                <a:latin typeface="Tahoma" pitchFamily="34" charset="0"/>
                <a:ea typeface="Tahoma" pitchFamily="34" charset="0"/>
                <a:cs typeface="Tahoma" pitchFamily="34" charset="0"/>
              </a:rPr>
              <a:t>Oplossing Oefening 2:</a:t>
            </a:r>
          </a:p>
        </p:txBody>
      </p:sp>
      <p:graphicFrame>
        <p:nvGraphicFramePr>
          <p:cNvPr id="4" name="Tabel 3"/>
          <p:cNvGraphicFramePr>
            <a:graphicFrameLocks noGrp="1"/>
          </p:cNvGraphicFramePr>
          <p:nvPr/>
        </p:nvGraphicFramePr>
        <p:xfrm>
          <a:off x="2303748" y="1437624"/>
          <a:ext cx="4389982" cy="1287780"/>
        </p:xfrm>
        <a:graphic>
          <a:graphicData uri="http://schemas.openxmlformats.org/drawingml/2006/table">
            <a:tbl>
              <a:tblPr firstRow="1" bandRow="1">
                <a:tableStyleId>{5C22544A-7EE6-4342-B048-85BDC9FD1C3A}</a:tableStyleId>
              </a:tblPr>
              <a:tblGrid>
                <a:gridCol w="432047">
                  <a:extLst>
                    <a:ext uri="{9D8B030D-6E8A-4147-A177-3AD203B41FA5}">
                      <a16:colId xmlns:a16="http://schemas.microsoft.com/office/drawing/2014/main" val="20000"/>
                    </a:ext>
                  </a:extLst>
                </a:gridCol>
                <a:gridCol w="270030">
                  <a:extLst>
                    <a:ext uri="{9D8B030D-6E8A-4147-A177-3AD203B41FA5}">
                      <a16:colId xmlns:a16="http://schemas.microsoft.com/office/drawing/2014/main" val="20001"/>
                    </a:ext>
                  </a:extLst>
                </a:gridCol>
                <a:gridCol w="505673">
                  <a:extLst>
                    <a:ext uri="{9D8B030D-6E8A-4147-A177-3AD203B41FA5}">
                      <a16:colId xmlns:a16="http://schemas.microsoft.com/office/drawing/2014/main" val="20002"/>
                    </a:ext>
                  </a:extLst>
                </a:gridCol>
                <a:gridCol w="397779">
                  <a:extLst>
                    <a:ext uri="{9D8B030D-6E8A-4147-A177-3AD203B41FA5}">
                      <a16:colId xmlns:a16="http://schemas.microsoft.com/office/drawing/2014/main" val="20003"/>
                    </a:ext>
                  </a:extLst>
                </a:gridCol>
                <a:gridCol w="397779">
                  <a:extLst>
                    <a:ext uri="{9D8B030D-6E8A-4147-A177-3AD203B41FA5}">
                      <a16:colId xmlns:a16="http://schemas.microsoft.com/office/drawing/2014/main" val="20004"/>
                    </a:ext>
                  </a:extLst>
                </a:gridCol>
                <a:gridCol w="397779">
                  <a:extLst>
                    <a:ext uri="{9D8B030D-6E8A-4147-A177-3AD203B41FA5}">
                      <a16:colId xmlns:a16="http://schemas.microsoft.com/office/drawing/2014/main" val="20005"/>
                    </a:ext>
                  </a:extLst>
                </a:gridCol>
                <a:gridCol w="397779">
                  <a:extLst>
                    <a:ext uri="{9D8B030D-6E8A-4147-A177-3AD203B41FA5}">
                      <a16:colId xmlns:a16="http://schemas.microsoft.com/office/drawing/2014/main" val="20006"/>
                    </a:ext>
                  </a:extLst>
                </a:gridCol>
                <a:gridCol w="397779">
                  <a:extLst>
                    <a:ext uri="{9D8B030D-6E8A-4147-A177-3AD203B41FA5}">
                      <a16:colId xmlns:a16="http://schemas.microsoft.com/office/drawing/2014/main" val="20007"/>
                    </a:ext>
                  </a:extLst>
                </a:gridCol>
                <a:gridCol w="397779">
                  <a:extLst>
                    <a:ext uri="{9D8B030D-6E8A-4147-A177-3AD203B41FA5}">
                      <a16:colId xmlns:a16="http://schemas.microsoft.com/office/drawing/2014/main" val="20008"/>
                    </a:ext>
                  </a:extLst>
                </a:gridCol>
                <a:gridCol w="397779">
                  <a:extLst>
                    <a:ext uri="{9D8B030D-6E8A-4147-A177-3AD203B41FA5}">
                      <a16:colId xmlns:a16="http://schemas.microsoft.com/office/drawing/2014/main" val="20009"/>
                    </a:ext>
                  </a:extLst>
                </a:gridCol>
                <a:gridCol w="397779">
                  <a:extLst>
                    <a:ext uri="{9D8B030D-6E8A-4147-A177-3AD203B41FA5}">
                      <a16:colId xmlns:a16="http://schemas.microsoft.com/office/drawing/2014/main" val="20010"/>
                    </a:ext>
                  </a:extLst>
                </a:gridCol>
              </a:tblGrid>
              <a:tr h="274320">
                <a:tc>
                  <a:txBody>
                    <a:bodyPr/>
                    <a:lstStyle/>
                    <a:p>
                      <a:pPr algn="ct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a:solidFill>
                            <a:schemeClr val="tx1"/>
                          </a:solidFill>
                          <a:latin typeface="+mn-lt"/>
                        </a:rPr>
                        <a:t>V</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400" b="1" dirty="0" err="1">
                          <a:solidFill>
                            <a:schemeClr val="tx1"/>
                          </a:solidFill>
                          <a:latin typeface="+mn-lt"/>
                        </a:rPr>
                        <a:t>Tag</a:t>
                      </a: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r>
                        <a:rPr lang="nl-BE" sz="1400" b="1">
                          <a:solidFill>
                            <a:schemeClr val="tx1"/>
                          </a:solidFill>
                          <a:latin typeface="+mn-lt"/>
                        </a:rPr>
                        <a:t>Data</a:t>
                      </a:r>
                      <a:endParaRPr lang="nl-BE" sz="14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nl-BE" sz="18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1460">
                <a:tc>
                  <a:txBody>
                    <a:bodyPr/>
                    <a:lstStyle/>
                    <a:p>
                      <a:pPr algn="ctr"/>
                      <a:r>
                        <a:rPr lang="nl-BE" sz="800" b="0" dirty="0">
                          <a:solidFill>
                            <a:schemeClr val="tx1"/>
                          </a:solidFill>
                          <a:latin typeface="+mn-lt"/>
                        </a:rPr>
                        <a:t>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1" dirty="0">
                          <a:solidFill>
                            <a:schemeClr val="tx1"/>
                          </a:solidFill>
                          <a:latin typeface="+mn-lt"/>
                        </a:rPr>
                        <a:t>A7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1200" b="0" dirty="0">
                          <a:solidFill>
                            <a:schemeClr val="tx1"/>
                          </a:solidFill>
                          <a:latin typeface="+mn-lt"/>
                        </a:rPr>
                        <a:t>A0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1460">
                <a:tc>
                  <a:txBody>
                    <a:bodyPr/>
                    <a:lstStyle/>
                    <a:p>
                      <a:pPr algn="ctr"/>
                      <a:r>
                        <a:rPr lang="nl-BE" sz="800" b="0" dirty="0">
                          <a:solidFill>
                            <a:schemeClr val="tx1"/>
                          </a:solidFill>
                          <a:latin typeface="+mn-lt"/>
                        </a:rPr>
                        <a:t>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8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1"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1460">
                <a:tc>
                  <a:txBody>
                    <a:bodyPr/>
                    <a:lstStyle/>
                    <a:p>
                      <a:pPr algn="ctr"/>
                      <a:r>
                        <a:rPr lang="nl-BE" sz="800" b="0" dirty="0">
                          <a:solidFill>
                            <a:schemeClr val="tx1"/>
                          </a:solidFill>
                          <a:latin typeface="+mn-lt"/>
                        </a:rPr>
                        <a:t>08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8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1460">
                <a:tc>
                  <a:txBody>
                    <a:bodyPr/>
                    <a:lstStyle/>
                    <a:p>
                      <a:pPr algn="ctr"/>
                      <a:r>
                        <a:rPr lang="nl-BE" sz="800" b="0" dirty="0">
                          <a:solidFill>
                            <a:schemeClr val="tx1"/>
                          </a:solidFill>
                          <a:latin typeface="+mn-lt"/>
                        </a:rPr>
                        <a:t>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nl-BE" sz="800" b="0" dirty="0">
                          <a:solidFill>
                            <a:schemeClr val="tx1"/>
                          </a:solidFill>
                          <a:latin typeface="+mn-lt"/>
                        </a:rPr>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8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nl-BE" sz="1200" b="0" dirty="0">
                        <a:solidFill>
                          <a:schemeClr val="tx1"/>
                        </a:solidFill>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5" name="Tabel 4"/>
          <p:cNvGraphicFramePr>
            <a:graphicFrameLocks noGrp="1"/>
          </p:cNvGraphicFramePr>
          <p:nvPr/>
        </p:nvGraphicFramePr>
        <p:xfrm>
          <a:off x="2573778" y="3057804"/>
          <a:ext cx="4032907" cy="1112520"/>
        </p:xfrm>
        <a:graphic>
          <a:graphicData uri="http://schemas.openxmlformats.org/drawingml/2006/table">
            <a:tbl>
              <a:tblPr firstRow="1" bandRow="1">
                <a:tableStyleId>{5C22544A-7EE6-4342-B048-85BDC9FD1C3A}</a:tableStyleId>
              </a:tblPr>
              <a:tblGrid>
                <a:gridCol w="445317">
                  <a:extLst>
                    <a:ext uri="{9D8B030D-6E8A-4147-A177-3AD203B41FA5}">
                      <a16:colId xmlns:a16="http://schemas.microsoft.com/office/drawing/2014/main" val="20000"/>
                    </a:ext>
                  </a:extLst>
                </a:gridCol>
                <a:gridCol w="833284">
                  <a:extLst>
                    <a:ext uri="{9D8B030D-6E8A-4147-A177-3AD203B41FA5}">
                      <a16:colId xmlns:a16="http://schemas.microsoft.com/office/drawing/2014/main" val="20001"/>
                    </a:ext>
                  </a:extLst>
                </a:gridCol>
                <a:gridCol w="1188132">
                  <a:extLst>
                    <a:ext uri="{9D8B030D-6E8A-4147-A177-3AD203B41FA5}">
                      <a16:colId xmlns:a16="http://schemas.microsoft.com/office/drawing/2014/main" val="20002"/>
                    </a:ext>
                  </a:extLst>
                </a:gridCol>
                <a:gridCol w="1566174">
                  <a:extLst>
                    <a:ext uri="{9D8B030D-6E8A-4147-A177-3AD203B41FA5}">
                      <a16:colId xmlns:a16="http://schemas.microsoft.com/office/drawing/2014/main" val="20003"/>
                    </a:ext>
                  </a:extLst>
                </a:gridCol>
              </a:tblGrid>
              <a:tr h="278130">
                <a:tc gridSpan="4">
                  <a:txBody>
                    <a:bodyPr/>
                    <a:lstStyle/>
                    <a:p>
                      <a:pPr algn="ctr"/>
                      <a:r>
                        <a:rPr lang="nl-BE" sz="1000" b="0" dirty="0">
                          <a:solidFill>
                            <a:schemeClr val="tx1"/>
                          </a:solidFill>
                        </a:rPr>
                        <a:t>Opsplitsing</a:t>
                      </a:r>
                      <a:r>
                        <a:rPr lang="nl-BE" sz="1000" b="0" baseline="0" dirty="0">
                          <a:solidFill>
                            <a:schemeClr val="tx1"/>
                          </a:solidFill>
                        </a:rPr>
                        <a:t> v/d adresverwijzingen</a:t>
                      </a:r>
                      <a:endParaRPr lang="nl-BE" sz="10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nl-B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nl-BE" sz="1000" b="0" dirty="0">
                          <a:solidFill>
                            <a:schemeClr val="tx1"/>
                          </a:solidFill>
                        </a:rPr>
                        <a:t>79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nl-BE" sz="1000" b="0" dirty="0">
                          <a:solidFill>
                            <a:schemeClr val="tx1"/>
                          </a:solidFill>
                        </a:rPr>
                        <a:t>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dirty="0">
                          <a:solidFill>
                            <a:schemeClr val="tx1"/>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000" b="0">
                          <a:solidFill>
                            <a:schemeClr val="tx1"/>
                          </a:solidFill>
                        </a:rPr>
                        <a:t>000</a:t>
                      </a:r>
                      <a:endParaRPr lang="nl-BE" sz="10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endParaRPr lang="nl-BE"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err="1">
                          <a:solidFill>
                            <a:schemeClr val="tx1"/>
                          </a:solidFill>
                        </a:rPr>
                        <a:t>Tag</a:t>
                      </a:r>
                      <a:r>
                        <a:rPr lang="nl-BE" sz="1100" b="0" dirty="0">
                          <a:solidFill>
                            <a:schemeClr val="tx1"/>
                          </a:solidFill>
                        </a:rPr>
                        <a:t> field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a:solidFill>
                            <a:schemeClr val="tx1"/>
                          </a:solidFill>
                        </a:rPr>
                        <a:t>Positie in cache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nl-BE" sz="1100" b="0" dirty="0">
                          <a:solidFill>
                            <a:schemeClr val="tx1"/>
                          </a:solidFill>
                        </a:rPr>
                        <a:t>Positie in </a:t>
                      </a:r>
                      <a:r>
                        <a:rPr lang="nl-BE" sz="1100" b="0" dirty="0" err="1">
                          <a:solidFill>
                            <a:schemeClr val="tx1"/>
                          </a:solidFill>
                        </a:rPr>
                        <a:t>cache-regel</a:t>
                      </a:r>
                      <a:endParaRPr lang="nl-BE" sz="11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Tijdelijke aanduiding voor dianummer 5"/>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78</a:t>
            </a:fld>
            <a:endParaRPr lang="nl-NL" dirty="0">
              <a:latin typeface="Arial"/>
            </a:endParaRPr>
          </a:p>
        </p:txBody>
      </p:sp>
    </p:spTree>
    <p:extLst>
      <p:ext uri="{BB962C8B-B14F-4D97-AF65-F5344CB8AC3E}">
        <p14:creationId xmlns:p14="http://schemas.microsoft.com/office/powerpoint/2010/main" val="3047760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9772" y="303498"/>
            <a:ext cx="5197079" cy="857250"/>
          </a:xfrm>
        </p:spPr>
        <p:txBody>
          <a:bodyPr/>
          <a:lstStyle/>
          <a:p>
            <a:r>
              <a:rPr lang="nl-BE" sz="2700" dirty="0">
                <a:latin typeface="Tahoma" pitchFamily="34" charset="0"/>
                <a:ea typeface="Tahoma" pitchFamily="34" charset="0"/>
                <a:cs typeface="Tahoma" pitchFamily="34" charset="0"/>
              </a:rPr>
              <a:t>Extra oefening cache:</a:t>
            </a:r>
          </a:p>
        </p:txBody>
      </p:sp>
      <p:sp>
        <p:nvSpPr>
          <p:cNvPr id="3" name="Tijdelijke aanduiding voor inhoud 2"/>
          <p:cNvSpPr>
            <a:spLocks noGrp="1"/>
          </p:cNvSpPr>
          <p:nvPr>
            <p:ph idx="1"/>
          </p:nvPr>
        </p:nvSpPr>
        <p:spPr>
          <a:xfrm>
            <a:off x="1547665" y="1201062"/>
            <a:ext cx="4286804" cy="3942438"/>
          </a:xfrm>
        </p:spPr>
        <p:txBody>
          <a:bodyPr/>
          <a:lstStyle/>
          <a:p>
            <a:pPr>
              <a:buNone/>
            </a:pPr>
            <a:r>
              <a:rPr lang="nl-BE" sz="1350" b="1" dirty="0">
                <a:latin typeface="Tahoma" pitchFamily="34" charset="0"/>
                <a:ea typeface="Tahoma" pitchFamily="34" charset="0"/>
                <a:cs typeface="Tahoma" pitchFamily="34" charset="0"/>
              </a:rPr>
              <a:t>Gegeven</a:t>
            </a:r>
            <a:r>
              <a:rPr lang="nl-BE" sz="1350" dirty="0">
                <a:latin typeface="Tahoma" pitchFamily="34" charset="0"/>
                <a:ea typeface="Tahoma" pitchFamily="34" charset="0"/>
                <a:cs typeface="Tahoma" pitchFamily="34" charset="0"/>
              </a:rPr>
              <a:t>: Het werkgeheugen is 64 Byte groot; de </a:t>
            </a:r>
          </a:p>
          <a:p>
            <a:pPr>
              <a:buNone/>
            </a:pPr>
            <a:r>
              <a:rPr lang="nl-BE" sz="1350" dirty="0">
                <a:latin typeface="Tahoma" pitchFamily="34" charset="0"/>
                <a:ea typeface="Tahoma" pitchFamily="34" charset="0"/>
                <a:cs typeface="Tahoma" pitchFamily="34" charset="0"/>
              </a:rPr>
              <a:t>cache regels zijn 4 Byte breed; de cache is 16 Byte </a:t>
            </a:r>
          </a:p>
          <a:p>
            <a:pPr>
              <a:buNone/>
            </a:pPr>
            <a:r>
              <a:rPr lang="nl-BE" sz="1350" dirty="0">
                <a:latin typeface="Tahoma" pitchFamily="34" charset="0"/>
                <a:ea typeface="Tahoma" pitchFamily="34" charset="0"/>
                <a:cs typeface="Tahoma" pitchFamily="34" charset="0"/>
              </a:rPr>
              <a:t>groot.  Deze computer gebruikt een direct </a:t>
            </a:r>
            <a:r>
              <a:rPr lang="nl-BE" sz="1350" dirty="0" err="1">
                <a:latin typeface="Tahoma" pitchFamily="34" charset="0"/>
                <a:ea typeface="Tahoma" pitchFamily="34" charset="0"/>
                <a:cs typeface="Tahoma" pitchFamily="34" charset="0"/>
              </a:rPr>
              <a:t>mapped</a:t>
            </a:r>
            <a:r>
              <a:rPr lang="nl-BE" sz="1350" dirty="0">
                <a:latin typeface="Tahoma" pitchFamily="34" charset="0"/>
                <a:ea typeface="Tahoma" pitchFamily="34" charset="0"/>
                <a:cs typeface="Tahoma" pitchFamily="34" charset="0"/>
              </a:rPr>
              <a:t> </a:t>
            </a:r>
          </a:p>
          <a:p>
            <a:pPr>
              <a:buNone/>
            </a:pPr>
            <a:r>
              <a:rPr lang="nl-BE" sz="1350" dirty="0">
                <a:latin typeface="Tahoma" pitchFamily="34" charset="0"/>
                <a:ea typeface="Tahoma" pitchFamily="34" charset="0"/>
                <a:cs typeface="Tahoma" pitchFamily="34" charset="0"/>
              </a:rPr>
              <a:t>cache.</a:t>
            </a:r>
            <a:endParaRPr lang="nl-BE" sz="600" dirty="0">
              <a:latin typeface="Tahoma" pitchFamily="34" charset="0"/>
              <a:ea typeface="Tahoma" pitchFamily="34" charset="0"/>
              <a:cs typeface="Tahoma" pitchFamily="34" charset="0"/>
            </a:endParaRPr>
          </a:p>
          <a:p>
            <a:pPr>
              <a:buNone/>
            </a:pPr>
            <a:r>
              <a:rPr lang="nl-BE" sz="600" dirty="0">
                <a:latin typeface="Tahoma" pitchFamily="34" charset="0"/>
                <a:ea typeface="Tahoma" pitchFamily="34" charset="0"/>
                <a:cs typeface="Tahoma" pitchFamily="34" charset="0"/>
              </a:rPr>
              <a:t> </a:t>
            </a:r>
          </a:p>
          <a:p>
            <a:pPr>
              <a:buNone/>
            </a:pPr>
            <a:r>
              <a:rPr lang="nl-BE" sz="1350" b="1" dirty="0">
                <a:latin typeface="Tahoma" pitchFamily="34" charset="0"/>
                <a:ea typeface="Tahoma" pitchFamily="34" charset="0"/>
                <a:cs typeface="Tahoma" pitchFamily="34" charset="0"/>
              </a:rPr>
              <a:t>Gevraagd</a:t>
            </a:r>
            <a:r>
              <a:rPr lang="nl-BE" sz="1350" dirty="0">
                <a:latin typeface="Tahoma" pitchFamily="34" charset="0"/>
                <a:ea typeface="Tahoma" pitchFamily="34" charset="0"/>
                <a:cs typeface="Tahoma" pitchFamily="34" charset="0"/>
              </a:rPr>
              <a:t> : Geef in de tabel hieronder aan hoe de </a:t>
            </a:r>
          </a:p>
          <a:p>
            <a:pPr>
              <a:buNone/>
            </a:pPr>
            <a:r>
              <a:rPr lang="nl-BE" sz="1350" dirty="0">
                <a:latin typeface="Tahoma" pitchFamily="34" charset="0"/>
                <a:ea typeface="Tahoma" pitchFamily="34" charset="0"/>
                <a:cs typeface="Tahoma" pitchFamily="34" charset="0"/>
              </a:rPr>
              <a:t>cache eruit zal zien als na het opstarten van de </a:t>
            </a:r>
          </a:p>
          <a:p>
            <a:pPr>
              <a:buNone/>
            </a:pPr>
            <a:r>
              <a:rPr lang="nl-BE" sz="1350" dirty="0">
                <a:latin typeface="Tahoma" pitchFamily="34" charset="0"/>
                <a:ea typeface="Tahoma" pitchFamily="34" charset="0"/>
                <a:cs typeface="Tahoma" pitchFamily="34" charset="0"/>
              </a:rPr>
              <a:t>computer opeenvolgend deze drie adresverwijzingen </a:t>
            </a:r>
          </a:p>
          <a:p>
            <a:pPr>
              <a:buNone/>
            </a:pPr>
            <a:r>
              <a:rPr lang="nl-BE" sz="1350" dirty="0">
                <a:latin typeface="Tahoma" pitchFamily="34" charset="0"/>
                <a:ea typeface="Tahoma" pitchFamily="34" charset="0"/>
                <a:cs typeface="Tahoma" pitchFamily="34" charset="0"/>
              </a:rPr>
              <a:t>gebeurd zijn : </a:t>
            </a:r>
            <a:r>
              <a:rPr lang="nl-BE" sz="1350" b="1" dirty="0">
                <a:latin typeface="Tahoma" pitchFamily="34" charset="0"/>
                <a:ea typeface="Tahoma" pitchFamily="34" charset="0"/>
                <a:cs typeface="Tahoma" pitchFamily="34" charset="0"/>
              </a:rPr>
              <a:t>19h, 3Fh, 2Ah</a:t>
            </a:r>
            <a:r>
              <a:rPr lang="nl-BE" sz="1350" dirty="0">
                <a:latin typeface="Tahoma" pitchFamily="34" charset="0"/>
                <a:ea typeface="Tahoma" pitchFamily="34" charset="0"/>
                <a:cs typeface="Tahoma" pitchFamily="34" charset="0"/>
              </a:rPr>
              <a:t>.  </a:t>
            </a:r>
          </a:p>
          <a:p>
            <a:pPr>
              <a:buNone/>
            </a:pPr>
            <a:endParaRPr lang="nl-BE" sz="600" dirty="0">
              <a:latin typeface="Tahoma" pitchFamily="34" charset="0"/>
              <a:ea typeface="Tahoma" pitchFamily="34" charset="0"/>
              <a:cs typeface="Tahoma" pitchFamily="34" charset="0"/>
            </a:endParaRPr>
          </a:p>
          <a:p>
            <a:pPr>
              <a:buNone/>
            </a:pPr>
            <a:r>
              <a:rPr lang="nl-BE" sz="1350" dirty="0">
                <a:latin typeface="Tahoma" pitchFamily="34" charset="0"/>
                <a:ea typeface="Tahoma" pitchFamily="34" charset="0"/>
                <a:cs typeface="Tahoma" pitchFamily="34" charset="0"/>
              </a:rPr>
              <a:t>Omcirkel de bytes die effectief door de processor </a:t>
            </a:r>
          </a:p>
          <a:p>
            <a:pPr>
              <a:buNone/>
            </a:pPr>
            <a:r>
              <a:rPr lang="nl-BE" sz="1350" dirty="0">
                <a:latin typeface="Tahoma" pitchFamily="34" charset="0"/>
                <a:ea typeface="Tahoma" pitchFamily="34" charset="0"/>
                <a:cs typeface="Tahoma" pitchFamily="34" charset="0"/>
              </a:rPr>
              <a:t>opgevraagd werden als die nog zichtbaar zijn in de </a:t>
            </a:r>
          </a:p>
          <a:p>
            <a:pPr>
              <a:buNone/>
            </a:pPr>
            <a:r>
              <a:rPr lang="nl-BE" sz="1350" dirty="0">
                <a:latin typeface="Tahoma" pitchFamily="34" charset="0"/>
                <a:ea typeface="Tahoma" pitchFamily="34" charset="0"/>
                <a:cs typeface="Tahoma" pitchFamily="34" charset="0"/>
              </a:rPr>
              <a:t>cache.</a:t>
            </a:r>
            <a:endParaRPr lang="nl-BE" sz="600" dirty="0">
              <a:latin typeface="Tahoma" pitchFamily="34" charset="0"/>
              <a:ea typeface="Tahoma" pitchFamily="34" charset="0"/>
              <a:cs typeface="Tahoma" pitchFamily="34" charset="0"/>
            </a:endParaRPr>
          </a:p>
          <a:p>
            <a:pPr>
              <a:buNone/>
            </a:pPr>
            <a:r>
              <a:rPr lang="nl-BE" sz="600" dirty="0">
                <a:latin typeface="Tahoma" pitchFamily="34" charset="0"/>
                <a:ea typeface="Tahoma" pitchFamily="34" charset="0"/>
                <a:cs typeface="Tahoma" pitchFamily="34" charset="0"/>
              </a:rPr>
              <a:t> </a:t>
            </a:r>
          </a:p>
          <a:p>
            <a:pPr>
              <a:buNone/>
            </a:pPr>
            <a:r>
              <a:rPr lang="nl-BE" sz="1350" dirty="0">
                <a:latin typeface="Tahoma" pitchFamily="34" charset="0"/>
                <a:ea typeface="Tahoma" pitchFamily="34" charset="0"/>
                <a:cs typeface="Tahoma" pitchFamily="34" charset="0"/>
              </a:rPr>
              <a:t>Splits de drie adresverwijzingen ook op in de </a:t>
            </a:r>
            <a:r>
              <a:rPr lang="nl-BE" sz="1350" dirty="0" err="1">
                <a:latin typeface="Tahoma" pitchFamily="34" charset="0"/>
                <a:ea typeface="Tahoma" pitchFamily="34" charset="0"/>
                <a:cs typeface="Tahoma" pitchFamily="34" charset="0"/>
              </a:rPr>
              <a:t>tag</a:t>
            </a:r>
            <a:r>
              <a:rPr lang="nl-BE" sz="1350" dirty="0">
                <a:latin typeface="Tahoma" pitchFamily="34" charset="0"/>
                <a:ea typeface="Tahoma" pitchFamily="34" charset="0"/>
                <a:cs typeface="Tahoma" pitchFamily="34" charset="0"/>
              </a:rPr>
              <a:t>, </a:t>
            </a:r>
            <a:r>
              <a:rPr lang="nl-BE" sz="1350" dirty="0" err="1">
                <a:latin typeface="Tahoma" pitchFamily="34" charset="0"/>
                <a:ea typeface="Tahoma" pitchFamily="34" charset="0"/>
                <a:cs typeface="Tahoma" pitchFamily="34" charset="0"/>
              </a:rPr>
              <a:t>line</a:t>
            </a:r>
            <a:r>
              <a:rPr lang="nl-BE" sz="1350" dirty="0">
                <a:latin typeface="Tahoma" pitchFamily="34" charset="0"/>
                <a:ea typeface="Tahoma" pitchFamily="34" charset="0"/>
                <a:cs typeface="Tahoma" pitchFamily="34" charset="0"/>
              </a:rPr>
              <a:t> </a:t>
            </a:r>
          </a:p>
          <a:p>
            <a:pPr>
              <a:buNone/>
            </a:pPr>
            <a:r>
              <a:rPr lang="nl-BE" sz="1350" dirty="0">
                <a:latin typeface="Tahoma" pitchFamily="34" charset="0"/>
                <a:ea typeface="Tahoma" pitchFamily="34" charset="0"/>
                <a:cs typeface="Tahoma" pitchFamily="34" charset="0"/>
              </a:rPr>
              <a:t>en byte velden.</a:t>
            </a:r>
          </a:p>
          <a:p>
            <a:pPr>
              <a:buNone/>
            </a:pPr>
            <a:endParaRPr lang="nl-BE" dirty="0"/>
          </a:p>
        </p:txBody>
      </p:sp>
      <p:sp>
        <p:nvSpPr>
          <p:cNvPr id="4" name="Tijdelijke aanduiding voor dianummer 3"/>
          <p:cNvSpPr>
            <a:spLocks noGrp="1"/>
          </p:cNvSpPr>
          <p:nvPr>
            <p:ph type="sldNum" sz="quarter" idx="12"/>
          </p:nvPr>
        </p:nvSpPr>
        <p:spPr/>
        <p:txBody>
          <a:bodyPr/>
          <a:lstStyle/>
          <a:p>
            <a:pPr defTabSz="342900"/>
            <a:fld id="{FDF0E924-843F-44C1-BC2E-9960DF903F70}" type="slidenum">
              <a:rPr lang="nl-BE">
                <a:latin typeface="Arial"/>
              </a:rPr>
              <a:pPr defTabSz="342900"/>
              <a:t>79</a:t>
            </a:fld>
            <a:endParaRPr lang="nl-BE">
              <a:latin typeface="Arial"/>
            </a:endParaRPr>
          </a:p>
        </p:txBody>
      </p:sp>
      <p:graphicFrame>
        <p:nvGraphicFramePr>
          <p:cNvPr id="5" name="Tabel 4"/>
          <p:cNvGraphicFramePr>
            <a:graphicFrameLocks noGrp="1"/>
          </p:cNvGraphicFramePr>
          <p:nvPr/>
        </p:nvGraphicFramePr>
        <p:xfrm>
          <a:off x="5976156" y="1005577"/>
          <a:ext cx="1782199" cy="3942433"/>
        </p:xfrm>
        <a:graphic>
          <a:graphicData uri="http://schemas.openxmlformats.org/drawingml/2006/table">
            <a:tbl>
              <a:tblPr/>
              <a:tblGrid>
                <a:gridCol w="437335">
                  <a:extLst>
                    <a:ext uri="{9D8B030D-6E8A-4147-A177-3AD203B41FA5}">
                      <a16:colId xmlns:a16="http://schemas.microsoft.com/office/drawing/2014/main" val="20000"/>
                    </a:ext>
                  </a:extLst>
                </a:gridCol>
                <a:gridCol w="315288">
                  <a:extLst>
                    <a:ext uri="{9D8B030D-6E8A-4147-A177-3AD203B41FA5}">
                      <a16:colId xmlns:a16="http://schemas.microsoft.com/office/drawing/2014/main" val="20001"/>
                    </a:ext>
                  </a:extLst>
                </a:gridCol>
                <a:gridCol w="315288">
                  <a:extLst>
                    <a:ext uri="{9D8B030D-6E8A-4147-A177-3AD203B41FA5}">
                      <a16:colId xmlns:a16="http://schemas.microsoft.com/office/drawing/2014/main" val="20002"/>
                    </a:ext>
                  </a:extLst>
                </a:gridCol>
                <a:gridCol w="335629">
                  <a:extLst>
                    <a:ext uri="{9D8B030D-6E8A-4147-A177-3AD203B41FA5}">
                      <a16:colId xmlns:a16="http://schemas.microsoft.com/office/drawing/2014/main" val="20003"/>
                    </a:ext>
                  </a:extLst>
                </a:gridCol>
                <a:gridCol w="378659">
                  <a:extLst>
                    <a:ext uri="{9D8B030D-6E8A-4147-A177-3AD203B41FA5}">
                      <a16:colId xmlns:a16="http://schemas.microsoft.com/office/drawing/2014/main" val="20004"/>
                    </a:ext>
                  </a:extLst>
                </a:gridCol>
              </a:tblGrid>
              <a:tr h="480785">
                <a:tc>
                  <a:txBody>
                    <a:bodyPr/>
                    <a:lstStyle/>
                    <a:p>
                      <a:pPr algn="ctr">
                        <a:lnSpc>
                          <a:spcPct val="115000"/>
                        </a:lnSpc>
                        <a:spcAft>
                          <a:spcPts val="1200"/>
                        </a:spcAft>
                      </a:pPr>
                      <a:r>
                        <a:rPr lang="nl-BE" sz="800" b="1" i="1" kern="1200">
                          <a:solidFill>
                            <a:srgbClr val="000000"/>
                          </a:solidFill>
                          <a:latin typeface="Calibri"/>
                          <a:ea typeface="Times New Roman"/>
                          <a:cs typeface="Arial"/>
                        </a:rPr>
                        <a:t>adres</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gridSpan="4">
                  <a:txBody>
                    <a:bodyPr/>
                    <a:lstStyle/>
                    <a:p>
                      <a:pPr algn="ctr">
                        <a:lnSpc>
                          <a:spcPct val="115000"/>
                        </a:lnSpc>
                        <a:spcAft>
                          <a:spcPts val="1200"/>
                        </a:spcAft>
                      </a:pPr>
                      <a:r>
                        <a:rPr lang="nl-BE" sz="900" b="1" kern="1200">
                          <a:solidFill>
                            <a:srgbClr val="000000"/>
                          </a:solidFill>
                          <a:latin typeface="Calibri"/>
                          <a:ea typeface="Times New Roman"/>
                          <a:cs typeface="Arial"/>
                        </a:rPr>
                        <a:t>Inhoud v/h geheugen</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3C</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dirty="0">
                          <a:solidFill>
                            <a:srgbClr val="000000"/>
                          </a:solidFill>
                          <a:latin typeface="Calibri"/>
                          <a:ea typeface="Times New Roman"/>
                          <a:cs typeface="Arial"/>
                        </a:rPr>
                        <a:t>AA</a:t>
                      </a:r>
                      <a:endParaRPr lang="nl-BE" sz="800" dirty="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dirty="0">
                          <a:solidFill>
                            <a:srgbClr val="000000"/>
                          </a:solidFill>
                          <a:latin typeface="Calibri"/>
                          <a:ea typeface="Times New Roman"/>
                          <a:cs typeface="Arial"/>
                        </a:rPr>
                        <a:t>BB</a:t>
                      </a:r>
                      <a:endParaRPr lang="nl-BE" sz="800" dirty="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dirty="0">
                          <a:solidFill>
                            <a:srgbClr val="000000"/>
                          </a:solidFill>
                          <a:latin typeface="Calibri"/>
                          <a:ea typeface="Times New Roman"/>
                          <a:cs typeface="Arial"/>
                        </a:rPr>
                        <a:t>CC</a:t>
                      </a:r>
                      <a:endParaRPr lang="nl-BE" sz="800" dirty="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dirty="0">
                          <a:solidFill>
                            <a:srgbClr val="000000"/>
                          </a:solidFill>
                          <a:latin typeface="Calibri"/>
                          <a:ea typeface="Times New Roman"/>
                          <a:cs typeface="Arial"/>
                        </a:rPr>
                        <a:t>DD</a:t>
                      </a:r>
                      <a:endParaRPr lang="nl-BE" sz="800" dirty="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38</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EE</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FF</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34</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A3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30</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A7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A9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2C</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B2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28</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B6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B9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24</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C1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20</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C5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C8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1C</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C9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18</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D4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14</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D8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D9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10</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E3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0C</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E7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E9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08</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F2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F4</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F5</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04</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kern="1200">
                          <a:solidFill>
                            <a:srgbClr val="000000"/>
                          </a:solidFill>
                          <a:latin typeface="Calibri"/>
                          <a:ea typeface="Times New Roman"/>
                          <a:cs typeface="Arial"/>
                        </a:rPr>
                        <a:t>F6</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F7</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F8</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F9</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6353">
                <a:tc>
                  <a:txBody>
                    <a:bodyPr/>
                    <a:lstStyle/>
                    <a:p>
                      <a:pPr algn="ctr">
                        <a:lnSpc>
                          <a:spcPct val="115000"/>
                        </a:lnSpc>
                        <a:spcAft>
                          <a:spcPts val="1200"/>
                        </a:spcAft>
                      </a:pPr>
                      <a:r>
                        <a:rPr lang="nl-BE" sz="800" b="1" i="1" kern="1200">
                          <a:solidFill>
                            <a:srgbClr val="000000"/>
                          </a:solidFill>
                          <a:latin typeface="Calibri"/>
                          <a:ea typeface="Times New Roman"/>
                          <a:cs typeface="Arial"/>
                        </a:rPr>
                        <a:t>00</a:t>
                      </a:r>
                      <a:endParaRPr lang="nl-BE" sz="800">
                        <a:latin typeface="Tahoma"/>
                        <a:ea typeface="Calibri"/>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r>
                        <a:rPr lang="nl-BE" sz="900">
                          <a:latin typeface="Arial"/>
                          <a:ea typeface="Times New Roman"/>
                          <a:cs typeface="Times New Roman"/>
                        </a:rPr>
                        <a:t>11</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22</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a:solidFill>
                            <a:srgbClr val="000000"/>
                          </a:solidFill>
                          <a:latin typeface="Calibri"/>
                          <a:ea typeface="Times New Roman"/>
                          <a:cs typeface="Arial"/>
                        </a:rPr>
                        <a:t>33</a:t>
                      </a:r>
                      <a:endParaRPr lang="nl-BE" sz="80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nl-BE" sz="900" kern="1200" dirty="0">
                          <a:solidFill>
                            <a:srgbClr val="000000"/>
                          </a:solidFill>
                          <a:latin typeface="Calibri"/>
                          <a:ea typeface="Times New Roman"/>
                          <a:cs typeface="Arial"/>
                        </a:rPr>
                        <a:t>44</a:t>
                      </a:r>
                      <a:endParaRPr lang="nl-BE" sz="800" dirty="0">
                        <a:latin typeface="Calibri"/>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8586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D4B0E-8831-0A49-B600-FDA0CE80F6B3}"/>
              </a:ext>
            </a:extLst>
          </p:cNvPr>
          <p:cNvSpPr>
            <a:spLocks noGrp="1"/>
          </p:cNvSpPr>
          <p:nvPr>
            <p:ph type="ctrTitle"/>
          </p:nvPr>
        </p:nvSpPr>
        <p:spPr/>
        <p:txBody>
          <a:bodyPr/>
          <a:lstStyle/>
          <a:p>
            <a:r>
              <a:rPr lang="nl-BE" dirty="0"/>
              <a:t>5.1. Algemeen schema. </a:t>
            </a:r>
          </a:p>
        </p:txBody>
      </p:sp>
    </p:spTree>
    <p:extLst>
      <p:ext uri="{BB962C8B-B14F-4D97-AF65-F5344CB8AC3E}">
        <p14:creationId xmlns:p14="http://schemas.microsoft.com/office/powerpoint/2010/main" val="177396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9772" y="303498"/>
            <a:ext cx="5197079" cy="857250"/>
          </a:xfrm>
        </p:spPr>
        <p:txBody>
          <a:bodyPr/>
          <a:lstStyle/>
          <a:p>
            <a:r>
              <a:rPr lang="nl-BE" sz="2700" dirty="0">
                <a:latin typeface="Tahoma" pitchFamily="34" charset="0"/>
                <a:ea typeface="Tahoma" pitchFamily="34" charset="0"/>
                <a:cs typeface="Tahoma" pitchFamily="34" charset="0"/>
              </a:rPr>
              <a:t>Oplossing oefening cache:</a:t>
            </a:r>
          </a:p>
        </p:txBody>
      </p:sp>
      <p:sp>
        <p:nvSpPr>
          <p:cNvPr id="4" name="Tijdelijke aanduiding voor dianummer 3"/>
          <p:cNvSpPr>
            <a:spLocks noGrp="1"/>
          </p:cNvSpPr>
          <p:nvPr>
            <p:ph type="sldNum" sz="quarter" idx="12"/>
          </p:nvPr>
        </p:nvSpPr>
        <p:spPr/>
        <p:txBody>
          <a:bodyPr/>
          <a:lstStyle/>
          <a:p>
            <a:pPr defTabSz="342900"/>
            <a:fld id="{FDF0E924-843F-44C1-BC2E-9960DF903F70}" type="slidenum">
              <a:rPr lang="nl-BE">
                <a:latin typeface="Arial"/>
              </a:rPr>
              <a:pPr defTabSz="342900"/>
              <a:t>80</a:t>
            </a:fld>
            <a:endParaRPr lang="nl-BE">
              <a:latin typeface="Arial"/>
            </a:endParaRPr>
          </a:p>
        </p:txBody>
      </p:sp>
      <p:graphicFrame>
        <p:nvGraphicFramePr>
          <p:cNvPr id="7" name="Tijdelijke aanduiding voor inhoud 6"/>
          <p:cNvGraphicFramePr>
            <a:graphicFrameLocks noGrp="1"/>
          </p:cNvGraphicFramePr>
          <p:nvPr>
            <p:ph idx="1"/>
          </p:nvPr>
        </p:nvGraphicFramePr>
        <p:xfrm>
          <a:off x="2573778" y="3184542"/>
          <a:ext cx="4158461" cy="1512169"/>
        </p:xfrm>
        <a:graphic>
          <a:graphicData uri="http://schemas.openxmlformats.org/drawingml/2006/table">
            <a:tbl>
              <a:tblPr/>
              <a:tblGrid>
                <a:gridCol w="1528178">
                  <a:extLst>
                    <a:ext uri="{9D8B030D-6E8A-4147-A177-3AD203B41FA5}">
                      <a16:colId xmlns:a16="http://schemas.microsoft.com/office/drawing/2014/main" val="20000"/>
                    </a:ext>
                  </a:extLst>
                </a:gridCol>
                <a:gridCol w="876761">
                  <a:extLst>
                    <a:ext uri="{9D8B030D-6E8A-4147-A177-3AD203B41FA5}">
                      <a16:colId xmlns:a16="http://schemas.microsoft.com/office/drawing/2014/main" val="20001"/>
                    </a:ext>
                  </a:extLst>
                </a:gridCol>
                <a:gridCol w="876761">
                  <a:extLst>
                    <a:ext uri="{9D8B030D-6E8A-4147-A177-3AD203B41FA5}">
                      <a16:colId xmlns:a16="http://schemas.microsoft.com/office/drawing/2014/main" val="20002"/>
                    </a:ext>
                  </a:extLst>
                </a:gridCol>
                <a:gridCol w="876761">
                  <a:extLst>
                    <a:ext uri="{9D8B030D-6E8A-4147-A177-3AD203B41FA5}">
                      <a16:colId xmlns:a16="http://schemas.microsoft.com/office/drawing/2014/main" val="20003"/>
                    </a:ext>
                  </a:extLst>
                </a:gridCol>
              </a:tblGrid>
              <a:tr h="319388">
                <a:tc gridSpan="4">
                  <a:txBody>
                    <a:bodyPr/>
                    <a:lstStyle/>
                    <a:p>
                      <a:pPr>
                        <a:lnSpc>
                          <a:spcPct val="115000"/>
                        </a:lnSpc>
                        <a:spcAft>
                          <a:spcPts val="0"/>
                        </a:spcAft>
                      </a:pPr>
                      <a:r>
                        <a:rPr lang="nl-BE" sz="800" b="1" dirty="0">
                          <a:latin typeface="Tahoma"/>
                          <a:ea typeface="Calibri"/>
                          <a:cs typeface="Times New Roman"/>
                        </a:rPr>
                        <a:t>Opsplitsing v/d adresverwijzingen</a:t>
                      </a:r>
                      <a:endParaRPr lang="nl-BE" sz="800" dirty="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19388">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nl-BE" sz="800" b="1">
                          <a:latin typeface="Tahoma"/>
                          <a:ea typeface="Calibri"/>
                          <a:cs typeface="Times New Roman"/>
                        </a:rPr>
                        <a:t>TAG</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nl-BE" sz="800" b="1">
                          <a:latin typeface="Tahoma"/>
                          <a:ea typeface="Calibri"/>
                          <a:cs typeface="Times New Roman"/>
                        </a:rPr>
                        <a:t>LINE</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nl-BE" sz="800" b="1">
                          <a:latin typeface="Tahoma"/>
                          <a:ea typeface="Calibri"/>
                          <a:cs typeface="Times New Roman"/>
                        </a:rPr>
                        <a:t>BYTE</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91131">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1131">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1131">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dirty="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el 7"/>
          <p:cNvGraphicFramePr>
            <a:graphicFrameLocks noGrp="1"/>
          </p:cNvGraphicFramePr>
          <p:nvPr/>
        </p:nvGraphicFramePr>
        <p:xfrm>
          <a:off x="2519772" y="933973"/>
          <a:ext cx="4212468" cy="2052230"/>
        </p:xfrm>
        <a:graphic>
          <a:graphicData uri="http://schemas.openxmlformats.org/drawingml/2006/table">
            <a:tbl>
              <a:tblPr/>
              <a:tblGrid>
                <a:gridCol w="599548">
                  <a:extLst>
                    <a:ext uri="{9D8B030D-6E8A-4147-A177-3AD203B41FA5}">
                      <a16:colId xmlns:a16="http://schemas.microsoft.com/office/drawing/2014/main" val="20000"/>
                    </a:ext>
                  </a:extLst>
                </a:gridCol>
                <a:gridCol w="953648">
                  <a:extLst>
                    <a:ext uri="{9D8B030D-6E8A-4147-A177-3AD203B41FA5}">
                      <a16:colId xmlns:a16="http://schemas.microsoft.com/office/drawing/2014/main" val="20001"/>
                    </a:ext>
                  </a:extLst>
                </a:gridCol>
                <a:gridCol w="665209">
                  <a:extLst>
                    <a:ext uri="{9D8B030D-6E8A-4147-A177-3AD203B41FA5}">
                      <a16:colId xmlns:a16="http://schemas.microsoft.com/office/drawing/2014/main" val="20002"/>
                    </a:ext>
                  </a:extLst>
                </a:gridCol>
                <a:gridCol w="664427">
                  <a:extLst>
                    <a:ext uri="{9D8B030D-6E8A-4147-A177-3AD203B41FA5}">
                      <a16:colId xmlns:a16="http://schemas.microsoft.com/office/drawing/2014/main" val="20003"/>
                    </a:ext>
                  </a:extLst>
                </a:gridCol>
                <a:gridCol w="665209">
                  <a:extLst>
                    <a:ext uri="{9D8B030D-6E8A-4147-A177-3AD203B41FA5}">
                      <a16:colId xmlns:a16="http://schemas.microsoft.com/office/drawing/2014/main" val="20004"/>
                    </a:ext>
                  </a:extLst>
                </a:gridCol>
                <a:gridCol w="664427">
                  <a:extLst>
                    <a:ext uri="{9D8B030D-6E8A-4147-A177-3AD203B41FA5}">
                      <a16:colId xmlns:a16="http://schemas.microsoft.com/office/drawing/2014/main" val="20005"/>
                    </a:ext>
                  </a:extLst>
                </a:gridCol>
              </a:tblGrid>
              <a:tr h="352432">
                <a:tc gridSpan="6">
                  <a:txBody>
                    <a:bodyPr/>
                    <a:lstStyle/>
                    <a:p>
                      <a:pPr algn="ctr">
                        <a:lnSpc>
                          <a:spcPct val="115000"/>
                        </a:lnSpc>
                        <a:spcAft>
                          <a:spcPts val="0"/>
                        </a:spcAft>
                      </a:pPr>
                      <a:r>
                        <a:rPr lang="nl-BE" sz="800" b="1" dirty="0">
                          <a:latin typeface="Tahoma"/>
                          <a:ea typeface="Calibri"/>
                          <a:cs typeface="Times New Roman"/>
                        </a:rPr>
                        <a:t>Cache Geheugen</a:t>
                      </a:r>
                      <a:endParaRPr lang="nl-BE" sz="800" dirty="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52432">
                <a:tc>
                  <a:txBody>
                    <a:bodyPr/>
                    <a:lstStyle/>
                    <a:p>
                      <a:pPr algn="ctr">
                        <a:lnSpc>
                          <a:spcPct val="115000"/>
                        </a:lnSpc>
                        <a:spcAft>
                          <a:spcPts val="0"/>
                        </a:spcAft>
                      </a:pPr>
                      <a:r>
                        <a:rPr lang="nl-BE" sz="800" b="1">
                          <a:latin typeface="Tahoma"/>
                          <a:ea typeface="Calibri"/>
                          <a:cs typeface="Times New Roman"/>
                        </a:rPr>
                        <a:t>V</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nl-BE" sz="800" b="1">
                          <a:latin typeface="Tahoma"/>
                          <a:ea typeface="Calibri"/>
                          <a:cs typeface="Times New Roman"/>
                        </a:rPr>
                        <a:t>Tag</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gridSpan="4">
                  <a:txBody>
                    <a:bodyPr/>
                    <a:lstStyle/>
                    <a:p>
                      <a:pPr algn="ctr">
                        <a:lnSpc>
                          <a:spcPct val="115000"/>
                        </a:lnSpc>
                        <a:spcAft>
                          <a:spcPts val="0"/>
                        </a:spcAft>
                      </a:pPr>
                      <a:r>
                        <a:rPr lang="nl-BE" sz="800" b="1">
                          <a:latin typeface="Tahoma"/>
                          <a:ea typeface="Calibri"/>
                          <a:cs typeface="Times New Roman"/>
                        </a:rPr>
                        <a:t>Data</a:t>
                      </a:r>
                      <a:endParaRPr lang="nl-BE" sz="800">
                        <a:latin typeface="Tahoma"/>
                        <a:ea typeface="Calibri"/>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1"/>
                  </a:ext>
                </a:extLst>
              </a:tr>
              <a:tr h="352432">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nl-BE" sz="800">
                          <a:latin typeface="Tahoma"/>
                          <a:ea typeface="Calibri"/>
                          <a:cs typeface="Times New Roman"/>
                        </a:rPr>
                        <a:t> </a:t>
                      </a: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dirty="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2432">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nl-BE" sz="800">
                          <a:latin typeface="Tahoma"/>
                          <a:ea typeface="Calibri"/>
                          <a:cs typeface="Times New Roman"/>
                        </a:rPr>
                        <a:t> </a:t>
                      </a: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dirty="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1251">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1251">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nl-BE" sz="800" dirty="0">
                        <a:latin typeface="Calibri"/>
                        <a:ea typeface="Times New Roman"/>
                        <a:cs typeface="Times New Roman"/>
                      </a:endParaRPr>
                    </a:p>
                  </a:txBody>
                  <a:tcPr marL="68580" marR="68580" marT="34290" marB="342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6353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5706126" y="3327834"/>
            <a:ext cx="2294874" cy="1313291"/>
          </a:xfrm>
          <a:prstGeom prst="rect">
            <a:avLst/>
          </a:prstGeom>
          <a:noFill/>
          <a:ln w="9525">
            <a:noFill/>
            <a:miter lim="800000"/>
            <a:headEnd/>
            <a:tailEnd/>
          </a:ln>
        </p:spPr>
      </p:pic>
      <p:sp>
        <p:nvSpPr>
          <p:cNvPr id="29698" name="Titel 1"/>
          <p:cNvSpPr>
            <a:spLocks noGrp="1"/>
          </p:cNvSpPr>
          <p:nvPr>
            <p:ph type="title"/>
          </p:nvPr>
        </p:nvSpPr>
        <p:spPr>
          <a:xfrm>
            <a:off x="1518025" y="589345"/>
            <a:ext cx="6186323" cy="375050"/>
          </a:xfrm>
        </p:spPr>
        <p:txBody>
          <a:bodyPr>
            <a:normAutofit fontScale="90000"/>
          </a:bodyPr>
          <a:lstStyle/>
          <a:p>
            <a:pPr eaLnBrk="1" hangingPunct="1"/>
            <a:r>
              <a:rPr lang="nl-BE" sz="2700">
                <a:solidFill>
                  <a:schemeClr val="tx1"/>
                </a:solidFill>
                <a:latin typeface="Tahoma" pitchFamily="34" charset="0"/>
                <a:ea typeface="Tahoma" pitchFamily="34" charset="0"/>
                <a:cs typeface="Tahoma" pitchFamily="34" charset="0"/>
              </a:rPr>
              <a:t>5.6.3. </a:t>
            </a:r>
            <a:r>
              <a:rPr lang="nl-BE" sz="2700" dirty="0">
                <a:solidFill>
                  <a:schemeClr val="tx1"/>
                </a:solidFill>
                <a:latin typeface="Tahoma" pitchFamily="34" charset="0"/>
                <a:ea typeface="Tahoma" pitchFamily="34" charset="0"/>
                <a:cs typeface="Tahoma" pitchFamily="34" charset="0"/>
              </a:rPr>
              <a:t>Cache </a:t>
            </a:r>
            <a:r>
              <a:rPr lang="nl-BE" sz="2700" dirty="0" err="1">
                <a:solidFill>
                  <a:schemeClr val="tx1"/>
                </a:solidFill>
                <a:latin typeface="Tahoma" pitchFamily="34" charset="0"/>
                <a:ea typeface="Tahoma" pitchFamily="34" charset="0"/>
                <a:cs typeface="Tahoma" pitchFamily="34" charset="0"/>
              </a:rPr>
              <a:t>coherency</a:t>
            </a:r>
            <a:endParaRPr lang="nl-BE" sz="2700" dirty="0">
              <a:solidFill>
                <a:schemeClr val="tx1"/>
              </a:solidFill>
              <a:latin typeface="Tahoma" pitchFamily="34" charset="0"/>
              <a:ea typeface="Tahoma" pitchFamily="34" charset="0"/>
              <a:cs typeface="Tahoma" pitchFamily="34" charset="0"/>
            </a:endParaRPr>
          </a:p>
        </p:txBody>
      </p:sp>
      <p:sp>
        <p:nvSpPr>
          <p:cNvPr id="29699" name="Tijdelijke aanduiding voor inhoud 2"/>
          <p:cNvSpPr>
            <a:spLocks noGrp="1"/>
          </p:cNvSpPr>
          <p:nvPr>
            <p:ph idx="1"/>
          </p:nvPr>
        </p:nvSpPr>
        <p:spPr>
          <a:xfrm>
            <a:off x="1527333" y="1125130"/>
            <a:ext cx="6717075" cy="3464870"/>
          </a:xfrm>
        </p:spPr>
        <p:txBody>
          <a:bodyPr/>
          <a:lstStyle/>
          <a:p>
            <a:pPr>
              <a:buNone/>
            </a:pPr>
            <a:r>
              <a:rPr lang="nl-BE" sz="1800" b="1" dirty="0">
                <a:latin typeface="Tahoma" pitchFamily="34" charset="0"/>
                <a:ea typeface="Tahoma" pitchFamily="34" charset="0"/>
                <a:cs typeface="Tahoma" pitchFamily="34" charset="0"/>
              </a:rPr>
              <a:t>Belang:</a:t>
            </a:r>
          </a:p>
          <a:p>
            <a:pPr>
              <a:buNone/>
            </a:pPr>
            <a:endParaRPr lang="nl-BE" sz="600" b="1"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Wanneer dezelfde data op 2 verschillende plaatsen aanwezig is,</a:t>
            </a:r>
          </a:p>
          <a:p>
            <a:pPr>
              <a:buNone/>
            </a:pPr>
            <a:r>
              <a:rPr lang="nl-BE" sz="1650" dirty="0">
                <a:latin typeface="Tahoma" pitchFamily="34" charset="0"/>
                <a:ea typeface="Tahoma" pitchFamily="34" charset="0"/>
                <a:cs typeface="Tahoma" pitchFamily="34" charset="0"/>
              </a:rPr>
              <a:t>is het belangrijk te weten op welke plaats de juiste data aanwezig is.</a:t>
            </a:r>
          </a:p>
          <a:p>
            <a:pPr>
              <a:buNone/>
            </a:pPr>
            <a:endParaRPr lang="nl-BE" sz="600" dirty="0">
              <a:latin typeface="Tahoma" pitchFamily="34" charset="0"/>
              <a:ea typeface="Tahoma" pitchFamily="34" charset="0"/>
              <a:cs typeface="Tahoma" pitchFamily="34" charset="0"/>
            </a:endParaRPr>
          </a:p>
          <a:p>
            <a:pPr>
              <a:buNone/>
            </a:pPr>
            <a:r>
              <a:rPr lang="nl-BE" sz="1650" dirty="0">
                <a:latin typeface="Tahoma" pitchFamily="34" charset="0"/>
                <a:ea typeface="Tahoma" pitchFamily="34" charset="0"/>
                <a:cs typeface="Tahoma" pitchFamily="34" charset="0"/>
              </a:rPr>
              <a:t>Een aantal technieken vereisen hiervoor extra hardware:</a:t>
            </a:r>
          </a:p>
          <a:p>
            <a:pPr lvl="1">
              <a:buFont typeface="Wingdings" pitchFamily="2" charset="2"/>
              <a:buChar char="Ø"/>
            </a:pPr>
            <a:r>
              <a:rPr lang="nl-BE" sz="1650" dirty="0">
                <a:latin typeface="Tahoma" pitchFamily="34" charset="0"/>
                <a:ea typeface="Tahoma" pitchFamily="34" charset="0"/>
                <a:cs typeface="Tahoma" pitchFamily="34" charset="0"/>
              </a:rPr>
              <a:t>verandering van hoofdgeheugen door I/O of DMA toegang </a:t>
            </a:r>
          </a:p>
          <a:p>
            <a:pPr lvl="1">
              <a:buNone/>
            </a:pPr>
            <a:r>
              <a:rPr lang="nl-BE" sz="1650" dirty="0">
                <a:latin typeface="Tahoma" pitchFamily="34" charset="0"/>
                <a:ea typeface="Tahoma" pitchFamily="34" charset="0"/>
                <a:cs typeface="Tahoma" pitchFamily="34" charset="0"/>
              </a:rPr>
              <a:t>	(zie later)</a:t>
            </a:r>
          </a:p>
          <a:p>
            <a:pPr lvl="1">
              <a:buFont typeface="Wingdings" pitchFamily="2" charset="2"/>
              <a:buChar char="Ø"/>
            </a:pPr>
            <a:r>
              <a:rPr lang="nl-BE" sz="1650" dirty="0" err="1">
                <a:latin typeface="Tahoma" pitchFamily="34" charset="0"/>
                <a:ea typeface="Tahoma" pitchFamily="34" charset="0"/>
                <a:cs typeface="Tahoma" pitchFamily="34" charset="0"/>
              </a:rPr>
              <a:t>multi-processor</a:t>
            </a:r>
            <a:r>
              <a:rPr lang="nl-BE" sz="1650" dirty="0">
                <a:latin typeface="Tahoma" pitchFamily="34" charset="0"/>
                <a:ea typeface="Tahoma" pitchFamily="34" charset="0"/>
                <a:cs typeface="Tahoma" pitchFamily="34" charset="0"/>
              </a:rPr>
              <a:t> systemen</a:t>
            </a:r>
          </a:p>
          <a:p>
            <a:pPr lvl="1">
              <a:buFont typeface="Wingdings" pitchFamily="2" charset="2"/>
              <a:buChar char="Ø"/>
            </a:pPr>
            <a:r>
              <a:rPr lang="nl-BE" sz="1650" dirty="0">
                <a:latin typeface="Tahoma" pitchFamily="34" charset="0"/>
                <a:ea typeface="Tahoma" pitchFamily="34" charset="0"/>
                <a:cs typeface="Tahoma" pitchFamily="34" charset="0"/>
              </a:rPr>
              <a:t>…</a:t>
            </a:r>
          </a:p>
          <a:p>
            <a:pPr lvl="1">
              <a:buNone/>
            </a:pPr>
            <a:endParaRPr lang="nl-BE" sz="600" dirty="0">
              <a:latin typeface="Tahoma" pitchFamily="34" charset="0"/>
              <a:ea typeface="Tahoma" pitchFamily="34" charset="0"/>
              <a:cs typeface="Tahoma" pitchFamily="34" charset="0"/>
            </a:endParaRPr>
          </a:p>
          <a:p>
            <a:pPr>
              <a:buNone/>
            </a:pPr>
            <a:r>
              <a:rPr lang="nl-BE" b="1" dirty="0">
                <a:latin typeface="Tahoma" pitchFamily="34" charset="0"/>
                <a:ea typeface="Tahoma" pitchFamily="34" charset="0"/>
                <a:cs typeface="Tahoma" pitchFamily="34" charset="0"/>
              </a:rPr>
              <a:t>Vereisten</a:t>
            </a:r>
            <a:r>
              <a:rPr lang="nl-BE" dirty="0">
                <a:latin typeface="Tahoma" pitchFamily="34" charset="0"/>
                <a:ea typeface="Tahoma" pitchFamily="34" charset="0"/>
                <a:cs typeface="Tahoma" pitchFamily="34" charset="0"/>
              </a:rPr>
              <a:t>:</a:t>
            </a:r>
            <a:r>
              <a:rPr lang="nl-BE" sz="1950" dirty="0">
                <a:latin typeface="Tahoma" pitchFamily="34" charset="0"/>
                <a:ea typeface="Tahoma" pitchFamily="34" charset="0"/>
                <a:cs typeface="Tahoma" pitchFamily="34" charset="0"/>
              </a:rPr>
              <a:t> </a:t>
            </a:r>
            <a:r>
              <a:rPr lang="nl-BE" sz="1650" b="1" dirty="0">
                <a:solidFill>
                  <a:srgbClr val="FF0000"/>
                </a:solidFill>
                <a:latin typeface="Tahoma" pitchFamily="34" charset="0"/>
                <a:ea typeface="Tahoma" pitchFamily="34" charset="0"/>
                <a:cs typeface="Tahoma" pitchFamily="34" charset="0"/>
              </a:rPr>
              <a:t>bus </a:t>
            </a:r>
            <a:r>
              <a:rPr lang="nl-BE" sz="1650" b="1" dirty="0" err="1">
                <a:solidFill>
                  <a:srgbClr val="FF0000"/>
                </a:solidFill>
                <a:latin typeface="Tahoma" pitchFamily="34" charset="0"/>
                <a:ea typeface="Tahoma" pitchFamily="34" charset="0"/>
                <a:cs typeface="Tahoma" pitchFamily="34" charset="0"/>
              </a:rPr>
              <a:t>snooping</a:t>
            </a:r>
            <a:r>
              <a:rPr lang="nl-BE" sz="1650" b="1" dirty="0">
                <a:solidFill>
                  <a:srgbClr val="FF0000"/>
                </a:solidFill>
                <a:latin typeface="Tahoma" pitchFamily="34" charset="0"/>
                <a:ea typeface="Tahoma" pitchFamily="34" charset="0"/>
                <a:cs typeface="Tahoma" pitchFamily="34" charset="0"/>
              </a:rPr>
              <a:t> </a:t>
            </a:r>
            <a:r>
              <a:rPr lang="nl-BE" sz="1650" dirty="0">
                <a:latin typeface="Tahoma" pitchFamily="34" charset="0"/>
                <a:ea typeface="Tahoma" pitchFamily="34" charset="0"/>
                <a:cs typeface="Tahoma" pitchFamily="34" charset="0"/>
              </a:rPr>
              <a:t>of </a:t>
            </a:r>
            <a:r>
              <a:rPr lang="nl-BE" sz="1650" b="1" dirty="0">
                <a:solidFill>
                  <a:srgbClr val="FF0000"/>
                </a:solidFill>
                <a:latin typeface="Tahoma" pitchFamily="34" charset="0"/>
                <a:ea typeface="Tahoma" pitchFamily="34" charset="0"/>
                <a:cs typeface="Tahoma" pitchFamily="34" charset="0"/>
              </a:rPr>
              <a:t>bus </a:t>
            </a:r>
            <a:r>
              <a:rPr lang="nl-BE" sz="1650" b="1" dirty="0" err="1">
                <a:solidFill>
                  <a:srgbClr val="FF0000"/>
                </a:solidFill>
                <a:latin typeface="Tahoma" pitchFamily="34" charset="0"/>
                <a:ea typeface="Tahoma" pitchFamily="34" charset="0"/>
                <a:cs typeface="Tahoma" pitchFamily="34" charset="0"/>
              </a:rPr>
              <a:t>sniffing</a:t>
            </a:r>
            <a:r>
              <a:rPr lang="nl-BE" sz="1650" b="1" dirty="0">
                <a:solidFill>
                  <a:srgbClr val="FF0000"/>
                </a:solidFill>
                <a:latin typeface="Tahoma" pitchFamily="34" charset="0"/>
                <a:ea typeface="Tahoma" pitchFamily="34" charset="0"/>
                <a:cs typeface="Tahoma" pitchFamily="34" charset="0"/>
              </a:rPr>
              <a:t> </a:t>
            </a:r>
          </a:p>
          <a:p>
            <a:pPr>
              <a:buNone/>
            </a:pPr>
            <a:r>
              <a:rPr lang="nl-BE" sz="1650" dirty="0">
                <a:latin typeface="Tahoma" pitchFamily="34" charset="0"/>
                <a:ea typeface="Tahoma" pitchFamily="34" charset="0"/>
                <a:cs typeface="Tahoma" pitchFamily="34" charset="0"/>
                <a:sym typeface="Wingdings" pitchFamily="2" charset="2"/>
              </a:rPr>
              <a:t>     </a:t>
            </a:r>
            <a:r>
              <a:rPr lang="nl-BE" sz="1650" dirty="0" err="1">
                <a:latin typeface="Tahoma" pitchFamily="34" charset="0"/>
                <a:ea typeface="Tahoma" pitchFamily="34" charset="0"/>
                <a:cs typeface="Tahoma" pitchFamily="34" charset="0"/>
                <a:sym typeface="Wingdings" pitchFamily="2" charset="2"/>
              </a:rPr>
              <a:t>monitoring</a:t>
            </a:r>
            <a:r>
              <a:rPr lang="nl-BE" sz="1650" dirty="0">
                <a:latin typeface="Tahoma" pitchFamily="34" charset="0"/>
                <a:ea typeface="Tahoma" pitchFamily="34" charset="0"/>
                <a:cs typeface="Tahoma" pitchFamily="34" charset="0"/>
                <a:sym typeface="Wingdings" pitchFamily="2" charset="2"/>
              </a:rPr>
              <a:t> van het verkeer op de systeembus</a:t>
            </a:r>
            <a:endParaRPr lang="nl-BE" sz="1650" dirty="0">
              <a:latin typeface="Tahoma" pitchFamily="34" charset="0"/>
              <a:ea typeface="Tahoma" pitchFamily="34" charset="0"/>
              <a:cs typeface="Tahoma" pitchFamily="34" charset="0"/>
            </a:endParaRPr>
          </a:p>
          <a:p>
            <a:pPr>
              <a:buNone/>
            </a:pPr>
            <a:endParaRPr lang="nl-BE" sz="600" dirty="0">
              <a:latin typeface="Tahoma" pitchFamily="34" charset="0"/>
              <a:cs typeface="Tahoma" pitchFamily="34" charset="0"/>
            </a:endParaRPr>
          </a:p>
          <a:p>
            <a:pPr>
              <a:buNone/>
            </a:pPr>
            <a:endParaRPr lang="nl-BE" sz="600" dirty="0">
              <a:latin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1CC03E79-5776-4263-8F1C-0825C3C501D1}" type="slidenum">
              <a:rPr lang="nl-BE">
                <a:latin typeface="Arial"/>
              </a:rPr>
              <a:pPr defTabSz="342900">
                <a:defRPr/>
              </a:pPr>
              <a:t>81</a:t>
            </a:fld>
            <a:endParaRPr lang="nl-BE">
              <a:latin typeface="Arial"/>
            </a:endParaRPr>
          </a:p>
        </p:txBody>
      </p:sp>
      <p:pic>
        <p:nvPicPr>
          <p:cNvPr id="14337" name="Picture 1"/>
          <p:cNvPicPr>
            <a:picLocks noChangeAspect="1" noChangeArrowheads="1"/>
          </p:cNvPicPr>
          <p:nvPr/>
        </p:nvPicPr>
        <p:blipFill>
          <a:blip r:embed="rId4" cstate="print"/>
          <a:srcRect/>
          <a:stretch>
            <a:fillRect/>
          </a:stretch>
        </p:blipFill>
        <p:spPr bwMode="auto">
          <a:xfrm>
            <a:off x="5518358" y="289118"/>
            <a:ext cx="1944216" cy="836013"/>
          </a:xfrm>
          <a:prstGeom prst="rect">
            <a:avLst/>
          </a:prstGeom>
          <a:noFill/>
          <a:ln w="9525">
            <a:noFill/>
            <a:miter lim="800000"/>
            <a:headEnd/>
            <a:tailEnd/>
          </a:ln>
        </p:spPr>
      </p:pic>
    </p:spTree>
    <p:extLst>
      <p:ext uri="{BB962C8B-B14F-4D97-AF65-F5344CB8AC3E}">
        <p14:creationId xmlns:p14="http://schemas.microsoft.com/office/powerpoint/2010/main" val="137546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18025" y="627534"/>
            <a:ext cx="6348341" cy="765489"/>
          </a:xfrm>
        </p:spPr>
        <p:txBody>
          <a:bodyPr>
            <a:normAutofit fontScale="90000"/>
          </a:bodyPr>
          <a:lstStyle/>
          <a:p>
            <a:pPr algn="ctr"/>
            <a:r>
              <a:rPr lang="nl-BE" sz="2700" b="1" dirty="0">
                <a:latin typeface="Tahoma" pitchFamily="34" charset="0"/>
                <a:ea typeface="Tahoma" pitchFamily="34" charset="0"/>
                <a:cs typeface="Tahoma" pitchFamily="34" charset="0"/>
              </a:rPr>
              <a:t>Algemeen blokschema van de hoofdonderdelen van een computer</a:t>
            </a:r>
            <a:endParaRPr lang="nl-BE" b="1" dirty="0">
              <a:latin typeface="Tahoma" pitchFamily="34" charset="0"/>
              <a:ea typeface="Tahoma" pitchFamily="34" charset="0"/>
              <a:cs typeface="Tahoma" pitchFamily="34" charset="0"/>
            </a:endParaRPr>
          </a:p>
        </p:txBody>
      </p:sp>
      <p:sp>
        <p:nvSpPr>
          <p:cNvPr id="4" name="Tijdelijke aanduiding voor dianummer 3"/>
          <p:cNvSpPr>
            <a:spLocks noGrp="1"/>
          </p:cNvSpPr>
          <p:nvPr>
            <p:ph type="sldNum" sz="quarter" idx="12"/>
          </p:nvPr>
        </p:nvSpPr>
        <p:spPr/>
        <p:txBody>
          <a:bodyPr/>
          <a:lstStyle/>
          <a:p>
            <a:pPr defTabSz="342900">
              <a:defRPr/>
            </a:pPr>
            <a:fld id="{A179F824-E502-4BE1-A913-7E46892FA745}" type="slidenum">
              <a:rPr lang="nl-NL">
                <a:latin typeface="Arial"/>
              </a:rPr>
              <a:pPr defTabSz="342900">
                <a:defRPr/>
              </a:pPr>
              <a:t>9</a:t>
            </a:fld>
            <a:endParaRPr lang="nl-NL" dirty="0">
              <a:latin typeface="Arial"/>
            </a:endParaRPr>
          </a:p>
        </p:txBody>
      </p:sp>
      <p:sp useBgFill="1">
        <p:nvSpPr>
          <p:cNvPr id="33" name="Rechthoek 32"/>
          <p:cNvSpPr/>
          <p:nvPr/>
        </p:nvSpPr>
        <p:spPr>
          <a:xfrm>
            <a:off x="3777258" y="3944539"/>
            <a:ext cx="126805" cy="53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35" name="Rechthoek 34"/>
          <p:cNvSpPr/>
          <p:nvPr/>
        </p:nvSpPr>
        <p:spPr>
          <a:xfrm>
            <a:off x="4797030" y="3922373"/>
            <a:ext cx="121444" cy="53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nvGrpSpPr>
          <p:cNvPr id="3" name="Groep 52"/>
          <p:cNvGrpSpPr/>
          <p:nvPr/>
        </p:nvGrpSpPr>
        <p:grpSpPr>
          <a:xfrm>
            <a:off x="1826908" y="1532699"/>
            <a:ext cx="5670630" cy="3024336"/>
            <a:chOff x="1357290" y="3174282"/>
            <a:chExt cx="5143536" cy="2702661"/>
          </a:xfrm>
        </p:grpSpPr>
        <p:sp useBgFill="1">
          <p:nvSpPr>
            <p:cNvPr id="34" name="PIJL-OMLAAG 33"/>
            <p:cNvSpPr/>
            <p:nvPr/>
          </p:nvSpPr>
          <p:spPr>
            <a:xfrm rot="10800000">
              <a:off x="4786313" y="4950623"/>
              <a:ext cx="333961" cy="478641"/>
            </a:xfrm>
            <a:prstGeom prst="downArrow">
              <a:avLst>
                <a:gd name="adj1" fmla="val 56845"/>
                <a:gd name="adj2" fmla="val 50000"/>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32" name="PIJL-OMLAAG 31"/>
            <p:cNvSpPr/>
            <p:nvPr/>
          </p:nvSpPr>
          <p:spPr>
            <a:xfrm rot="10800000">
              <a:off x="3428991" y="4950623"/>
              <a:ext cx="333961" cy="407203"/>
            </a:xfrm>
            <a:prstGeom prst="downArrow">
              <a:avLst>
                <a:gd name="adj1" fmla="val 56845"/>
                <a:gd name="adj2" fmla="val 50000"/>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grpSp>
          <p:nvGrpSpPr>
            <p:cNvPr id="5" name="Groep 50"/>
            <p:cNvGrpSpPr/>
            <p:nvPr/>
          </p:nvGrpSpPr>
          <p:grpSpPr>
            <a:xfrm>
              <a:off x="1357290" y="3174282"/>
              <a:ext cx="5143536" cy="2702661"/>
              <a:chOff x="1357290" y="3174282"/>
              <a:chExt cx="5143536" cy="2702661"/>
            </a:xfrm>
          </p:grpSpPr>
          <p:grpSp>
            <p:nvGrpSpPr>
              <p:cNvPr id="8" name="Groep 18"/>
              <p:cNvGrpSpPr/>
              <p:nvPr/>
            </p:nvGrpSpPr>
            <p:grpSpPr>
              <a:xfrm>
                <a:off x="1357290" y="3857628"/>
                <a:ext cx="1071570" cy="1071570"/>
                <a:chOff x="1428728" y="3214686"/>
                <a:chExt cx="1071570" cy="1071570"/>
              </a:xfrm>
            </p:grpSpPr>
            <p:pic>
              <p:nvPicPr>
                <p:cNvPr id="18" name="Afbeelding 17" descr="CPU 80486dx2 klein.jpg"/>
                <p:cNvPicPr>
                  <a:picLocks noChangeAspect="1"/>
                </p:cNvPicPr>
                <p:nvPr/>
              </p:nvPicPr>
              <p:blipFill>
                <a:blip r:embed="rId3" cstate="print"/>
                <a:stretch>
                  <a:fillRect/>
                </a:stretch>
              </p:blipFill>
              <p:spPr>
                <a:xfrm>
                  <a:off x="1428728" y="3490379"/>
                  <a:ext cx="1064006" cy="795877"/>
                </a:xfrm>
                <a:prstGeom prst="rect">
                  <a:avLst/>
                </a:prstGeom>
              </p:spPr>
            </p:pic>
            <p:sp>
              <p:nvSpPr>
                <p:cNvPr id="6" name="Rechthoek 5"/>
                <p:cNvSpPr/>
                <p:nvPr/>
              </p:nvSpPr>
              <p:spPr>
                <a:xfrm>
                  <a:off x="1428728" y="3214686"/>
                  <a:ext cx="1071570" cy="1071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7" name="Tekstvak 6"/>
                <p:cNvSpPr txBox="1"/>
                <p:nvPr/>
              </p:nvSpPr>
              <p:spPr>
                <a:xfrm>
                  <a:off x="1428728" y="3214686"/>
                  <a:ext cx="461210" cy="247537"/>
                </a:xfrm>
                <a:prstGeom prst="rect">
                  <a:avLst/>
                </a:prstGeom>
                <a:noFill/>
              </p:spPr>
              <p:txBody>
                <a:bodyPr wrap="none" rtlCol="0">
                  <a:spAutoFit/>
                </a:bodyPr>
                <a:lstStyle/>
                <a:p>
                  <a:pPr defTabSz="342900"/>
                  <a:r>
                    <a:rPr lang="nl-BE" sz="1200" dirty="0">
                      <a:solidFill>
                        <a:prstClr val="black"/>
                      </a:solidFill>
                      <a:latin typeface="Arial"/>
                    </a:rPr>
                    <a:t>CPU</a:t>
                  </a:r>
                </a:p>
              </p:txBody>
            </p:sp>
          </p:grpSp>
          <p:grpSp>
            <p:nvGrpSpPr>
              <p:cNvPr id="9" name="Groep 22"/>
              <p:cNvGrpSpPr/>
              <p:nvPr/>
            </p:nvGrpSpPr>
            <p:grpSpPr>
              <a:xfrm>
                <a:off x="4071934" y="3857628"/>
                <a:ext cx="1072684" cy="1071570"/>
                <a:chOff x="4143372" y="3214686"/>
                <a:chExt cx="1072684" cy="1071570"/>
              </a:xfrm>
            </p:grpSpPr>
            <p:pic>
              <p:nvPicPr>
                <p:cNvPr id="22" name="Afbeelding 21" descr="Eprom.jpg"/>
                <p:cNvPicPr>
                  <a:picLocks noChangeAspect="1"/>
                </p:cNvPicPr>
                <p:nvPr/>
              </p:nvPicPr>
              <p:blipFill>
                <a:blip r:embed="rId4" cstate="print"/>
                <a:stretch>
                  <a:fillRect/>
                </a:stretch>
              </p:blipFill>
              <p:spPr>
                <a:xfrm>
                  <a:off x="4143372" y="3571876"/>
                  <a:ext cx="1072684" cy="557796"/>
                </a:xfrm>
                <a:prstGeom prst="rect">
                  <a:avLst/>
                </a:prstGeom>
              </p:spPr>
            </p:pic>
            <p:sp>
              <p:nvSpPr>
                <p:cNvPr id="13" name="Rechthoek 12"/>
                <p:cNvSpPr/>
                <p:nvPr/>
              </p:nvSpPr>
              <p:spPr>
                <a:xfrm>
                  <a:off x="4143372" y="3214686"/>
                  <a:ext cx="1071570" cy="1071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4" name="Tekstvak 13"/>
                <p:cNvSpPr txBox="1"/>
                <p:nvPr/>
              </p:nvSpPr>
              <p:spPr>
                <a:xfrm>
                  <a:off x="4143372" y="3214686"/>
                  <a:ext cx="493198" cy="247537"/>
                </a:xfrm>
                <a:prstGeom prst="rect">
                  <a:avLst/>
                </a:prstGeom>
                <a:noFill/>
              </p:spPr>
              <p:txBody>
                <a:bodyPr wrap="none" rtlCol="0">
                  <a:spAutoFit/>
                </a:bodyPr>
                <a:lstStyle/>
                <a:p>
                  <a:pPr defTabSz="342900"/>
                  <a:r>
                    <a:rPr lang="nl-BE" sz="1200" dirty="0">
                      <a:solidFill>
                        <a:prstClr val="black"/>
                      </a:solidFill>
                      <a:latin typeface="Arial"/>
                    </a:rPr>
                    <a:t>ROM</a:t>
                  </a:r>
                </a:p>
              </p:txBody>
            </p:sp>
          </p:grpSp>
          <p:grpSp>
            <p:nvGrpSpPr>
              <p:cNvPr id="12" name="Groep 25"/>
              <p:cNvGrpSpPr/>
              <p:nvPr/>
            </p:nvGrpSpPr>
            <p:grpSpPr>
              <a:xfrm>
                <a:off x="5429256" y="3857628"/>
                <a:ext cx="1071570" cy="1071570"/>
                <a:chOff x="5500694" y="3214686"/>
                <a:chExt cx="1071570" cy="1071570"/>
              </a:xfrm>
            </p:grpSpPr>
            <p:sp>
              <p:nvSpPr>
                <p:cNvPr id="16" name="Rechthoek 15"/>
                <p:cNvSpPr/>
                <p:nvPr/>
              </p:nvSpPr>
              <p:spPr>
                <a:xfrm>
                  <a:off x="5500694" y="3214686"/>
                  <a:ext cx="1071570" cy="1071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7" name="Tekstvak 16"/>
                <p:cNvSpPr txBox="1"/>
                <p:nvPr/>
              </p:nvSpPr>
              <p:spPr>
                <a:xfrm>
                  <a:off x="5500694" y="3214686"/>
                  <a:ext cx="355068" cy="247537"/>
                </a:xfrm>
                <a:prstGeom prst="rect">
                  <a:avLst/>
                </a:prstGeom>
                <a:noFill/>
              </p:spPr>
              <p:txBody>
                <a:bodyPr wrap="none" rtlCol="0">
                  <a:spAutoFit/>
                </a:bodyPr>
                <a:lstStyle/>
                <a:p>
                  <a:pPr defTabSz="342900"/>
                  <a:r>
                    <a:rPr lang="nl-BE" sz="1200" dirty="0">
                      <a:solidFill>
                        <a:prstClr val="black"/>
                      </a:solidFill>
                      <a:latin typeface="Arial"/>
                    </a:rPr>
                    <a:t>I/O</a:t>
                  </a:r>
                </a:p>
              </p:txBody>
            </p:sp>
            <p:pic>
              <p:nvPicPr>
                <p:cNvPr id="24" name="Afbeelding 23" descr="Toetsenbord.jpg"/>
                <p:cNvPicPr>
                  <a:picLocks noChangeAspect="1"/>
                </p:cNvPicPr>
                <p:nvPr/>
              </p:nvPicPr>
              <p:blipFill>
                <a:blip r:embed="rId5" cstate="print"/>
                <a:srcRect l="2800" t="10647" r="5599" b="10647"/>
                <a:stretch>
                  <a:fillRect/>
                </a:stretch>
              </p:blipFill>
              <p:spPr>
                <a:xfrm>
                  <a:off x="5526775" y="3971925"/>
                  <a:ext cx="607115" cy="274349"/>
                </a:xfrm>
                <a:prstGeom prst="rect">
                  <a:avLst/>
                </a:prstGeom>
              </p:spPr>
            </p:pic>
            <p:pic>
              <p:nvPicPr>
                <p:cNvPr id="25" name="Afbeelding 24" descr="LCD scherm.jpg"/>
                <p:cNvPicPr>
                  <a:picLocks noChangeAspect="1"/>
                </p:cNvPicPr>
                <p:nvPr/>
              </p:nvPicPr>
              <p:blipFill>
                <a:blip r:embed="rId6" cstate="print"/>
                <a:srcRect l="3176" r="3176"/>
                <a:stretch>
                  <a:fillRect/>
                </a:stretch>
              </p:blipFill>
              <p:spPr>
                <a:xfrm>
                  <a:off x="6000760" y="3357562"/>
                  <a:ext cx="530738" cy="566737"/>
                </a:xfrm>
                <a:prstGeom prst="rect">
                  <a:avLst/>
                </a:prstGeom>
              </p:spPr>
            </p:pic>
          </p:grpSp>
          <p:sp useBgFill="1">
            <p:nvSpPr>
              <p:cNvPr id="30" name="Gebogen PIJL-OMHOOG 29"/>
              <p:cNvSpPr/>
              <p:nvPr/>
            </p:nvSpPr>
            <p:spPr>
              <a:xfrm>
                <a:off x="2071670" y="4954137"/>
                <a:ext cx="4429156" cy="475127"/>
              </a:xfrm>
              <a:prstGeom prst="bentUpArrow">
                <a:avLst>
                  <a:gd name="adj1" fmla="val 33386"/>
                  <a:gd name="adj2" fmla="val 27071"/>
                  <a:gd name="adj3" fmla="val 28557"/>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nl-BE" sz="1050" dirty="0">
                    <a:solidFill>
                      <a:prstClr val="black"/>
                    </a:solidFill>
                    <a:latin typeface="Arial"/>
                  </a:rPr>
                  <a:t>                                  Adresbus</a:t>
                </a:r>
              </a:p>
            </p:txBody>
          </p:sp>
          <p:sp useBgFill="1">
            <p:nvSpPr>
              <p:cNvPr id="31" name="PIJL-OMLAAG 30"/>
              <p:cNvSpPr/>
              <p:nvPr/>
            </p:nvSpPr>
            <p:spPr>
              <a:xfrm>
                <a:off x="2071669" y="4929197"/>
                <a:ext cx="333961" cy="334814"/>
              </a:xfrm>
              <a:prstGeom prst="downArrow">
                <a:avLst>
                  <a:gd name="adj1" fmla="val 56845"/>
                  <a:gd name="adj2" fmla="val 50000"/>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38" name="Rechthoek 37"/>
              <p:cNvSpPr/>
              <p:nvPr/>
            </p:nvSpPr>
            <p:spPr>
              <a:xfrm>
                <a:off x="1365647" y="5707645"/>
                <a:ext cx="4429156" cy="16929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nl-BE" sz="1050" dirty="0">
                    <a:solidFill>
                      <a:prstClr val="black"/>
                    </a:solidFill>
                    <a:latin typeface="Arial"/>
                  </a:rPr>
                  <a:t>Databus</a:t>
                </a:r>
              </a:p>
            </p:txBody>
          </p:sp>
          <p:sp useBgFill="1">
            <p:nvSpPr>
              <p:cNvPr id="40" name="PIJL-OMHOOG en -OMLAAG 39"/>
              <p:cNvSpPr/>
              <p:nvPr/>
            </p:nvSpPr>
            <p:spPr>
              <a:xfrm>
                <a:off x="1385398" y="4944338"/>
                <a:ext cx="377846" cy="735685"/>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2" name="PIJL-OMHOOG en -OMLAAG 41"/>
              <p:cNvSpPr/>
              <p:nvPr/>
            </p:nvSpPr>
            <p:spPr>
              <a:xfrm>
                <a:off x="5423389" y="4944338"/>
                <a:ext cx="377846" cy="735685"/>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4" name="PIJL-OMHOOG en -OMLAAG 43"/>
              <p:cNvSpPr/>
              <p:nvPr/>
            </p:nvSpPr>
            <p:spPr>
              <a:xfrm>
                <a:off x="1679618" y="3357562"/>
                <a:ext cx="377846" cy="488388"/>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5" name="PIJL-OMHOOG en -OMLAAG 44"/>
              <p:cNvSpPr/>
              <p:nvPr/>
            </p:nvSpPr>
            <p:spPr>
              <a:xfrm>
                <a:off x="3036940" y="3357562"/>
                <a:ext cx="377846" cy="488388"/>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6" name="PIJL-OMHOOG en -OMLAAG 45"/>
              <p:cNvSpPr/>
              <p:nvPr/>
            </p:nvSpPr>
            <p:spPr>
              <a:xfrm>
                <a:off x="4465700" y="3357562"/>
                <a:ext cx="377846" cy="488388"/>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7" name="PIJL-OMHOOG en -OMLAAG 46"/>
              <p:cNvSpPr/>
              <p:nvPr/>
            </p:nvSpPr>
            <p:spPr>
              <a:xfrm>
                <a:off x="5751584" y="3357562"/>
                <a:ext cx="377846" cy="488388"/>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useBgFill="1">
            <p:nvSpPr>
              <p:cNvPr id="48" name="Rechthoek 47"/>
              <p:cNvSpPr/>
              <p:nvPr/>
            </p:nvSpPr>
            <p:spPr>
              <a:xfrm>
                <a:off x="1694035" y="3174282"/>
                <a:ext cx="4429156" cy="169298"/>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nl-BE" sz="1050" dirty="0">
                    <a:solidFill>
                      <a:prstClr val="black"/>
                    </a:solidFill>
                    <a:latin typeface="Arial"/>
                  </a:rPr>
                  <a:t>Controlebus</a:t>
                </a:r>
              </a:p>
            </p:txBody>
          </p:sp>
          <p:grpSp>
            <p:nvGrpSpPr>
              <p:cNvPr id="15" name="Groep 20"/>
              <p:cNvGrpSpPr/>
              <p:nvPr/>
            </p:nvGrpSpPr>
            <p:grpSpPr>
              <a:xfrm>
                <a:off x="2714612" y="3857628"/>
                <a:ext cx="1071570" cy="1071570"/>
                <a:chOff x="2786050" y="3214686"/>
                <a:chExt cx="1071570" cy="1071570"/>
              </a:xfrm>
            </p:grpSpPr>
            <p:pic>
              <p:nvPicPr>
                <p:cNvPr id="20" name="Afbeelding 19" descr="RAM geheugens klein.png"/>
                <p:cNvPicPr>
                  <a:picLocks noChangeAspect="1"/>
                </p:cNvPicPr>
                <p:nvPr/>
              </p:nvPicPr>
              <p:blipFill>
                <a:blip r:embed="rId7" cstate="print"/>
                <a:srcRect b="39488"/>
                <a:stretch>
                  <a:fillRect/>
                </a:stretch>
              </p:blipFill>
              <p:spPr>
                <a:xfrm>
                  <a:off x="2786050" y="3571876"/>
                  <a:ext cx="1062381" cy="528500"/>
                </a:xfrm>
                <a:prstGeom prst="rect">
                  <a:avLst/>
                </a:prstGeom>
              </p:spPr>
            </p:pic>
            <p:sp>
              <p:nvSpPr>
                <p:cNvPr id="10" name="Rechthoek 9"/>
                <p:cNvSpPr/>
                <p:nvPr/>
              </p:nvSpPr>
              <p:spPr>
                <a:xfrm>
                  <a:off x="2786050" y="3214686"/>
                  <a:ext cx="1071570" cy="1071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1" name="Tekstvak 10"/>
                <p:cNvSpPr txBox="1"/>
                <p:nvPr/>
              </p:nvSpPr>
              <p:spPr>
                <a:xfrm>
                  <a:off x="2786050" y="3214686"/>
                  <a:ext cx="477204" cy="247537"/>
                </a:xfrm>
                <a:prstGeom prst="rect">
                  <a:avLst/>
                </a:prstGeom>
                <a:noFill/>
              </p:spPr>
              <p:txBody>
                <a:bodyPr wrap="none" rtlCol="0">
                  <a:spAutoFit/>
                </a:bodyPr>
                <a:lstStyle/>
                <a:p>
                  <a:pPr defTabSz="342900"/>
                  <a:r>
                    <a:rPr lang="nl-BE" sz="1200" dirty="0">
                      <a:solidFill>
                        <a:prstClr val="black"/>
                      </a:solidFill>
                      <a:latin typeface="Arial"/>
                    </a:rPr>
                    <a:t>RAM</a:t>
                  </a:r>
                </a:p>
              </p:txBody>
            </p:sp>
          </p:grpSp>
        </p:grpSp>
      </p:grpSp>
      <p:sp useBgFill="1">
        <p:nvSpPr>
          <p:cNvPr id="43" name="PIJL-OMHOOG en -OMLAAG 42"/>
          <p:cNvSpPr/>
          <p:nvPr/>
        </p:nvSpPr>
        <p:spPr>
          <a:xfrm>
            <a:off x="3305146" y="3517342"/>
            <a:ext cx="416567" cy="823247"/>
          </a:xfrm>
          <a:prstGeom prst="upDown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nl-BE" sz="1350">
              <a:solidFill>
                <a:prstClr val="white"/>
              </a:solidFill>
              <a:latin typeface="Arial"/>
            </a:endParaRPr>
          </a:p>
        </p:txBody>
      </p:sp>
      <p:sp>
        <p:nvSpPr>
          <p:cNvPr id="19" name="PIJL-OMLAAG 18"/>
          <p:cNvSpPr/>
          <p:nvPr/>
        </p:nvSpPr>
        <p:spPr>
          <a:xfrm>
            <a:off x="4859210" y="3496487"/>
            <a:ext cx="540215" cy="840190"/>
          </a:xfrm>
          <a:prstGeom prst="downArrow">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GB" sz="1350">
              <a:solidFill>
                <a:prstClr val="white"/>
              </a:solidFill>
              <a:latin typeface="Arial"/>
            </a:endParaRPr>
          </a:p>
        </p:txBody>
      </p:sp>
    </p:spTree>
    <p:extLst>
      <p:ext uri="{BB962C8B-B14F-4D97-AF65-F5344CB8AC3E}">
        <p14:creationId xmlns:p14="http://schemas.microsoft.com/office/powerpoint/2010/main" val="1037582349"/>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Office-thema">
  <a:themeElements>
    <a:clrScheme name="HoGent huisstijlkleuren">
      <a:dk1>
        <a:sysClr val="windowText" lastClr="000000"/>
      </a:dk1>
      <a:lt1>
        <a:sysClr val="window" lastClr="FFFFFF"/>
      </a:lt1>
      <a:dk2>
        <a:srgbClr val="464646"/>
      </a:dk2>
      <a:lt2>
        <a:srgbClr val="EEECE1"/>
      </a:lt2>
      <a:accent1>
        <a:srgbClr val="006FB8"/>
      </a:accent1>
      <a:accent2>
        <a:srgbClr val="F43445"/>
      </a:accent2>
      <a:accent3>
        <a:srgbClr val="009C7C"/>
      </a:accent3>
      <a:accent4>
        <a:srgbClr val="EFAAA2"/>
      </a:accent4>
      <a:accent5>
        <a:srgbClr val="969696"/>
      </a:accent5>
      <a:accent6>
        <a:srgbClr val="FFDA00"/>
      </a:accent6>
      <a:hlink>
        <a:srgbClr val="000000"/>
      </a:hlink>
      <a:folHlink>
        <a:srgbClr val="969696"/>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Props1.xml><?xml version="1.0" encoding="utf-8"?>
<ds:datastoreItem xmlns:ds="http://schemas.openxmlformats.org/officeDocument/2006/customXml" ds:itemID="{47457D10-A9E3-4CA9-9930-F9531D70B02A}">
  <ds:schemaRefs>
    <ds:schemaRef ds:uri="http://schemas.microsoft.com/sharepoint/v3/contenttype/forms"/>
  </ds:schemaRefs>
</ds:datastoreItem>
</file>

<file path=customXml/itemProps2.xml><?xml version="1.0" encoding="utf-8"?>
<ds:datastoreItem xmlns:ds="http://schemas.openxmlformats.org/officeDocument/2006/customXml" ds:itemID="{A8BFC5FA-468A-4CBB-BADD-7D83497EDE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EC20A4-5B69-4E4C-8065-B85A70751668}">
  <ds:schemaRefs>
    <ds:schemaRef ds:uri="http://schemas.microsoft.com/office/infopath/2007/PartnerControls"/>
    <ds:schemaRef ds:uri="http://www.w3.org/XML/1998/namespace"/>
    <ds:schemaRef ds:uri="0f9dbb22-d004-40a7-8ba2-e0cd235fcbcc"/>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28b162e1-9138-42c5-826d-ca522cd956e0"/>
    <ds:schemaRef ds:uri="http://purl.org/dc/dcmitype/"/>
    <ds:schemaRef ds:uri="7326eb54-0917-4efa-8878-6692b34b84b2"/>
    <ds:schemaRef ds:uri="7b829dc0-3b93-4cd6-b683-15c974c1c090"/>
  </ds:schemaRefs>
</ds:datastoreItem>
</file>

<file path=docProps/app.xml><?xml version="1.0" encoding="utf-8"?>
<Properties xmlns="http://schemas.openxmlformats.org/officeDocument/2006/extended-properties" xmlns:vt="http://schemas.openxmlformats.org/officeDocument/2006/docPropsVTypes">
  <Template>HOGENT</Template>
  <TotalTime>1016</TotalTime>
  <Words>8961</Words>
  <Application>Microsoft Office PowerPoint</Application>
  <PresentationFormat>Diavoorstelling (16:9)</PresentationFormat>
  <Paragraphs>1842</Paragraphs>
  <Slides>81</Slides>
  <Notes>81</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81</vt:i4>
      </vt:variant>
    </vt:vector>
  </HeadingPairs>
  <TitlesOfParts>
    <vt:vector size="89" baseType="lpstr">
      <vt:lpstr>Montserrat ExtraBold</vt:lpstr>
      <vt:lpstr>Montserrat SemiBold</vt:lpstr>
      <vt:lpstr>Arial</vt:lpstr>
      <vt:lpstr>Calibri</vt:lpstr>
      <vt:lpstr>Tahoma</vt:lpstr>
      <vt:lpstr>Wingdings</vt:lpstr>
      <vt:lpstr>Kantoorthema</vt:lpstr>
      <vt:lpstr>Office-thema</vt:lpstr>
      <vt:lpstr>PowerPoint-presentatie</vt:lpstr>
      <vt:lpstr>Computer Systems.</vt:lpstr>
      <vt:lpstr>Hoofdstuk 5: Interne computeronderdelen.</vt:lpstr>
      <vt:lpstr>Doelstellingen.</vt:lpstr>
      <vt:lpstr>Inhoudsopgave.</vt:lpstr>
      <vt:lpstr>Inhoudsopgave.</vt:lpstr>
      <vt:lpstr>Inhoudsopgave.</vt:lpstr>
      <vt:lpstr>5.1. Algemeen schema. </vt:lpstr>
      <vt:lpstr>Algemeen blokschema van de hoofdonderdelen van een computer</vt:lpstr>
      <vt:lpstr>PowerPoint-presentatie</vt:lpstr>
      <vt:lpstr>5.2. De ALU. </vt:lpstr>
      <vt:lpstr>5.2.1.  Wat is een ALU?</vt:lpstr>
      <vt:lpstr>5.2.2. Werking van een 1-bit  ALU.</vt:lpstr>
      <vt:lpstr>5.2.2. Werking van een 1-bit  ALU.</vt:lpstr>
      <vt:lpstr> </vt:lpstr>
      <vt:lpstr>5.2.3. Een n-bit ALU (bvb. 8-bit ALU). </vt:lpstr>
      <vt:lpstr>5.2.3. Een n-bit ALU (bvb. 8-bit ALU). </vt:lpstr>
      <vt:lpstr>5.2.3. Een n-bit ALU (bvb. 8-bit ALU).</vt:lpstr>
      <vt:lpstr>5.3. Bouwstenen van een geheugen. </vt:lpstr>
      <vt:lpstr>5.3.1. De SR-latch</vt:lpstr>
      <vt:lpstr>5.3.2. De geklokte SR-latch</vt:lpstr>
      <vt:lpstr>5.3.3. De geklokte D-latch</vt:lpstr>
      <vt:lpstr>5.3.4. D-flip-flop </vt:lpstr>
      <vt:lpstr>5.3.4. D-flip-flop </vt:lpstr>
      <vt:lpstr>5.3.4. D-flip-flop </vt:lpstr>
      <vt:lpstr>5.3.4. D-flip-flop </vt:lpstr>
      <vt:lpstr>5.3.5. Een register</vt:lpstr>
      <vt:lpstr>5.4. Het RAM-geheugen. </vt:lpstr>
      <vt:lpstr>5.4.1. Wat is RAM-geheugen? </vt:lpstr>
      <vt:lpstr>5.4.1. Wat is RAM-geheugen? </vt:lpstr>
      <vt:lpstr>5.4.2. Basisopdrachten</vt:lpstr>
      <vt:lpstr>5.4.3. Interactie met het RAM-geheugen</vt:lpstr>
      <vt:lpstr>5.4.3. Interactie met het RAM-geheugen</vt:lpstr>
      <vt:lpstr>5.4.4. Schematische voorstelling</vt:lpstr>
      <vt:lpstr>5.4.4.1. De cellen</vt:lpstr>
      <vt:lpstr>5.4.4.2. De adreslijnen en de woordselectie</vt:lpstr>
      <vt:lpstr>5.4.4.3. De leesfilters</vt:lpstr>
      <vt:lpstr>5.4.4.4. De stuurlijnen</vt:lpstr>
      <vt:lpstr>5.4.4.5. De datalijnen</vt:lpstr>
      <vt:lpstr>5.4.4.6. De leescyclus</vt:lpstr>
      <vt:lpstr>5.4.4.7. De schrijfpoort</vt:lpstr>
      <vt:lpstr>5.4.4.8. De schrijfcyclus</vt:lpstr>
      <vt:lpstr>5.4.5. De organisatie van RAM-chips</vt:lpstr>
      <vt:lpstr>5.4.6. RAM-modules</vt:lpstr>
      <vt:lpstr>5.4.6. RAM-modules</vt:lpstr>
      <vt:lpstr>5.4.6. RAM-modules</vt:lpstr>
      <vt:lpstr>5.4.6. RAM-modules</vt:lpstr>
      <vt:lpstr>5.4.6. RAM-modules</vt:lpstr>
      <vt:lpstr>5.4.6. RAM-modules</vt:lpstr>
      <vt:lpstr>5.4.6. RAM-modules</vt:lpstr>
      <vt:lpstr>5.4.6. RAM-modules</vt:lpstr>
      <vt:lpstr>5.4.6. RAM-modules</vt:lpstr>
      <vt:lpstr>5.5. De stack. </vt:lpstr>
      <vt:lpstr>5.5. De stack </vt:lpstr>
      <vt:lpstr>5.5.1. Hardware stack </vt:lpstr>
      <vt:lpstr>5.5.1. Hardware stack </vt:lpstr>
      <vt:lpstr>5.5.2. Call stack </vt:lpstr>
      <vt:lpstr>5.5.2. Call stack </vt:lpstr>
      <vt:lpstr>5.5.2. Call stack </vt:lpstr>
      <vt:lpstr>5.5.2. Call stack </vt:lpstr>
      <vt:lpstr>5.6. Het cachegeheugen. </vt:lpstr>
      <vt:lpstr>5.6. Cachegeheugen  </vt:lpstr>
      <vt:lpstr>5.6. Cachegeheugen </vt:lpstr>
      <vt:lpstr>5.6. Cachegeheugen </vt:lpstr>
      <vt:lpstr>5.6. Cachegeheugen </vt:lpstr>
      <vt:lpstr>5.6. Cachegeheugen </vt:lpstr>
      <vt:lpstr>5.6. Cachegeheugen </vt:lpstr>
      <vt:lpstr>5.6. Cachegeheugen </vt:lpstr>
      <vt:lpstr>5.6.1. Werking van de cache</vt:lpstr>
      <vt:lpstr>5.6.1. Werking van de cache</vt:lpstr>
      <vt:lpstr>5.6.2. Direct-mapped cache</vt:lpstr>
      <vt:lpstr>5.6.2. Direct-mapped cache</vt:lpstr>
      <vt:lpstr>5.6.2. Direct-mapped cache</vt:lpstr>
      <vt:lpstr>5.6.2. Direct-mapped cache</vt:lpstr>
      <vt:lpstr>PowerPoint-presentatie</vt:lpstr>
      <vt:lpstr>PowerPoint-presentatie</vt:lpstr>
      <vt:lpstr>Oplossing Oefening 1:</vt:lpstr>
      <vt:lpstr>Oplossing Oefening 2:</vt:lpstr>
      <vt:lpstr>Extra oefening cache:</vt:lpstr>
      <vt:lpstr>Oplossing oefening cache:</vt:lpstr>
      <vt:lpstr>5.6.3. Cache coherency</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Nathalie Declercq</cp:lastModifiedBy>
  <cp:revision>190</cp:revision>
  <cp:lastPrinted>2020-12-03T13:24:06Z</cp:lastPrinted>
  <dcterms:created xsi:type="dcterms:W3CDTF">2018-08-07T08:19:18Z</dcterms:created>
  <dcterms:modified xsi:type="dcterms:W3CDTF">2023-09-19T13:56:21Z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